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853" r:id="rId4"/>
  </p:sldMasterIdLst>
  <p:notesMasterIdLst>
    <p:notesMasterId r:id="rId37"/>
  </p:notesMasterIdLst>
  <p:handoutMasterIdLst>
    <p:handoutMasterId r:id="rId38"/>
  </p:handoutMasterIdLst>
  <p:sldIdLst>
    <p:sldId id="375" r:id="rId5"/>
    <p:sldId id="265" r:id="rId6"/>
    <p:sldId id="298" r:id="rId7"/>
    <p:sldId id="376" r:id="rId8"/>
    <p:sldId id="377" r:id="rId9"/>
    <p:sldId id="379" r:id="rId10"/>
    <p:sldId id="378" r:id="rId11"/>
    <p:sldId id="380" r:id="rId12"/>
    <p:sldId id="381" r:id="rId13"/>
    <p:sldId id="389" r:id="rId14"/>
    <p:sldId id="387" r:id="rId15"/>
    <p:sldId id="388" r:id="rId16"/>
    <p:sldId id="408" r:id="rId17"/>
    <p:sldId id="390" r:id="rId18"/>
    <p:sldId id="386" r:id="rId19"/>
    <p:sldId id="393" r:id="rId20"/>
    <p:sldId id="392" r:id="rId21"/>
    <p:sldId id="394" r:id="rId22"/>
    <p:sldId id="395" r:id="rId23"/>
    <p:sldId id="396" r:id="rId24"/>
    <p:sldId id="397" r:id="rId25"/>
    <p:sldId id="398" r:id="rId26"/>
    <p:sldId id="399" r:id="rId27"/>
    <p:sldId id="400" r:id="rId28"/>
    <p:sldId id="401" r:id="rId29"/>
    <p:sldId id="402" r:id="rId30"/>
    <p:sldId id="403" r:id="rId31"/>
    <p:sldId id="404" r:id="rId32"/>
    <p:sldId id="405" r:id="rId33"/>
    <p:sldId id="406" r:id="rId34"/>
    <p:sldId id="409" r:id="rId35"/>
    <p:sldId id="407" r:id="rId36"/>
  </p:sldIdLst>
  <p:sldSz cx="12192000" cy="6858000"/>
  <p:notesSz cx="6858000" cy="9144000"/>
  <p:embeddedFontLst>
    <p:embeddedFont>
      <p:font typeface="Century Gothic" panose="020B0502020202020204" pitchFamily="34" charset="0"/>
      <p:regular r:id="rId39"/>
      <p:bold r:id="rId40"/>
      <p:italic r:id="rId41"/>
      <p:boldItalic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7BF23A94-C60F-6346-B688-A4ED3A1CCD41}">
          <p14:sldIdLst>
            <p14:sldId id="375"/>
            <p14:sldId id="265"/>
            <p14:sldId id="298"/>
            <p14:sldId id="376"/>
            <p14:sldId id="377"/>
            <p14:sldId id="379"/>
            <p14:sldId id="378"/>
            <p14:sldId id="380"/>
            <p14:sldId id="381"/>
            <p14:sldId id="389"/>
            <p14:sldId id="387"/>
            <p14:sldId id="388"/>
            <p14:sldId id="408"/>
            <p14:sldId id="390"/>
            <p14:sldId id="386"/>
            <p14:sldId id="393"/>
            <p14:sldId id="392"/>
            <p14:sldId id="394"/>
            <p14:sldId id="395"/>
            <p14:sldId id="396"/>
            <p14:sldId id="397"/>
            <p14:sldId id="398"/>
            <p14:sldId id="399"/>
            <p14:sldId id="400"/>
            <p14:sldId id="401"/>
            <p14:sldId id="402"/>
            <p14:sldId id="403"/>
            <p14:sldId id="404"/>
            <p14:sldId id="405"/>
            <p14:sldId id="406"/>
            <p14:sldId id="409"/>
            <p14:sldId id="40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259C2-C471-F823-F0AA-30B662D79167}" name="Kehler, Adam" initials="KA" userId="S::akehler@obsglobal.com::ae85180e-421d-4484-9ec0-f07785918f3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1D5C5"/>
    <a:srgbClr val="F8F8F8"/>
    <a:srgbClr val="FFFFFF"/>
    <a:srgbClr val="34526B"/>
    <a:srgbClr val="4A5267"/>
    <a:srgbClr val="195F6B"/>
    <a:srgbClr val="00AFF0"/>
    <a:srgbClr val="DC1E35"/>
    <a:srgbClr val="0077B5"/>
    <a:srgbClr val="3B59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85" autoAdjust="0"/>
    <p:restoredTop sz="84898" autoAdjust="0"/>
  </p:normalViewPr>
  <p:slideViewPr>
    <p:cSldViewPr snapToGrid="0">
      <p:cViewPr varScale="1">
        <p:scale>
          <a:sx n="108" d="100"/>
          <a:sy n="108" d="100"/>
        </p:scale>
        <p:origin x="1048" y="18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4.fntdata"/><Relationship Id="rId47"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font" Target="fonts/font2.fntdata"/><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font" Target="fonts/font3.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0CD3A4D-677D-174E-AFA5-3431BA88DEB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E5B030D8-7E5D-1544-BFF1-A3E7710B13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8F438C-A82D-C84C-8B6E-6B13B0A3E3A8}" type="datetimeFigureOut">
              <a:rPr lang="en-CA" smtClean="0"/>
              <a:t>2024-04-02</a:t>
            </a:fld>
            <a:endParaRPr lang="en-CA"/>
          </a:p>
        </p:txBody>
      </p:sp>
      <p:sp>
        <p:nvSpPr>
          <p:cNvPr id="4" name="Footer Placeholder 3">
            <a:extLst>
              <a:ext uri="{FF2B5EF4-FFF2-40B4-BE49-F238E27FC236}">
                <a16:creationId xmlns:a16="http://schemas.microsoft.com/office/drawing/2014/main" id="{1EE70BCD-427A-B54F-8DDE-9A94ECB165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18538E15-8CE4-A546-9E96-2A0A9EA361C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E18BCB-62B6-E54C-9C9C-87FC0D3E7C9F}" type="slidenum">
              <a:rPr lang="en-CA" smtClean="0"/>
              <a:t>‹#›</a:t>
            </a:fld>
            <a:endParaRPr lang="en-CA"/>
          </a:p>
        </p:txBody>
      </p:sp>
    </p:spTree>
    <p:extLst>
      <p:ext uri="{BB962C8B-B14F-4D97-AF65-F5344CB8AC3E}">
        <p14:creationId xmlns:p14="http://schemas.microsoft.com/office/powerpoint/2010/main" val="2986850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84415E-141B-4325-9217-925D926A00AD}" type="datetimeFigureOut">
              <a:rPr lang="en-US" smtClean="0"/>
              <a:t>4/2/24</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endParaRPr lang="en-US"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CD0A21-BBCA-455C-BC1F-1FF4132F101B}" type="slidenum">
              <a:rPr lang="en-US" smtClean="0"/>
              <a:t>‹#›</a:t>
            </a:fld>
            <a:endParaRPr lang="en-US"/>
          </a:p>
        </p:txBody>
      </p:sp>
    </p:spTree>
    <p:extLst>
      <p:ext uri="{BB962C8B-B14F-4D97-AF65-F5344CB8AC3E}">
        <p14:creationId xmlns:p14="http://schemas.microsoft.com/office/powerpoint/2010/main" val="3427696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CD0A21-BBCA-455C-BC1F-1FF4132F101B}" type="slidenum">
              <a:rPr lang="en-US" smtClean="0"/>
              <a:t>1</a:t>
            </a:fld>
            <a:endParaRPr lang="en-US"/>
          </a:p>
        </p:txBody>
      </p:sp>
    </p:spTree>
    <p:extLst>
      <p:ext uri="{BB962C8B-B14F-4D97-AF65-F5344CB8AC3E}">
        <p14:creationId xmlns:p14="http://schemas.microsoft.com/office/powerpoint/2010/main" val="336076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CD0A21-BBCA-455C-BC1F-1FF4132F101B}" type="slidenum">
              <a:rPr lang="en-US" smtClean="0"/>
              <a:t>13</a:t>
            </a:fld>
            <a:endParaRPr lang="en-US"/>
          </a:p>
        </p:txBody>
      </p:sp>
    </p:spTree>
    <p:extLst>
      <p:ext uri="{BB962C8B-B14F-4D97-AF65-F5344CB8AC3E}">
        <p14:creationId xmlns:p14="http://schemas.microsoft.com/office/powerpoint/2010/main" val="3159843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8953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Image Right">
    <p:spTree>
      <p:nvGrpSpPr>
        <p:cNvPr id="1" name=""/>
        <p:cNvGrpSpPr/>
        <p:nvPr/>
      </p:nvGrpSpPr>
      <p:grpSpPr>
        <a:xfrm>
          <a:off x="0" y="0"/>
          <a:ext cx="0" cy="0"/>
          <a:chOff x="0" y="0"/>
          <a:chExt cx="0" cy="0"/>
        </a:xfrm>
      </p:grpSpPr>
      <p:sp>
        <p:nvSpPr>
          <p:cNvPr id="10" name="Рисунок 5">
            <a:extLst>
              <a:ext uri="{FF2B5EF4-FFF2-40B4-BE49-F238E27FC236}">
                <a16:creationId xmlns:a16="http://schemas.microsoft.com/office/drawing/2014/main" id="{45549211-A1C4-CC45-93C3-7DD9EF838C47}"/>
              </a:ext>
            </a:extLst>
          </p:cNvPr>
          <p:cNvSpPr>
            <a:spLocks noGrp="1"/>
          </p:cNvSpPr>
          <p:nvPr>
            <p:ph type="pic" sz="quarter" idx="10"/>
          </p:nvPr>
        </p:nvSpPr>
        <p:spPr>
          <a:xfrm>
            <a:off x="6864361" y="-91857"/>
            <a:ext cx="3657653" cy="7041714"/>
          </a:xfrm>
          <a:custGeom>
            <a:avLst/>
            <a:gdLst>
              <a:gd name="connsiteX0" fmla="*/ 0 w 7792995"/>
              <a:gd name="connsiteY0" fmla="*/ 0 h 2702011"/>
              <a:gd name="connsiteX1" fmla="*/ 7792995 w 7792995"/>
              <a:gd name="connsiteY1" fmla="*/ 0 h 2702011"/>
              <a:gd name="connsiteX2" fmla="*/ 7792995 w 7792995"/>
              <a:gd name="connsiteY2" fmla="*/ 2702011 h 2702011"/>
              <a:gd name="connsiteX3" fmla="*/ 0 w 7792995"/>
              <a:gd name="connsiteY3" fmla="*/ 2702011 h 2702011"/>
            </a:gdLst>
            <a:ahLst/>
            <a:cxnLst>
              <a:cxn ang="0">
                <a:pos x="connsiteX0" y="connsiteY0"/>
              </a:cxn>
              <a:cxn ang="0">
                <a:pos x="connsiteX1" y="connsiteY1"/>
              </a:cxn>
              <a:cxn ang="0">
                <a:pos x="connsiteX2" y="connsiteY2"/>
              </a:cxn>
              <a:cxn ang="0">
                <a:pos x="connsiteX3" y="connsiteY3"/>
              </a:cxn>
            </a:cxnLst>
            <a:rect l="l" t="t" r="r" b="b"/>
            <a:pathLst>
              <a:path w="7792995" h="2702011">
                <a:moveTo>
                  <a:pt x="0" y="0"/>
                </a:moveTo>
                <a:lnTo>
                  <a:pt x="7792995" y="0"/>
                </a:lnTo>
                <a:lnTo>
                  <a:pt x="7792995" y="2702011"/>
                </a:lnTo>
                <a:lnTo>
                  <a:pt x="0" y="2702011"/>
                </a:lnTo>
                <a:close/>
              </a:path>
            </a:pathLst>
          </a:custGeom>
        </p:spPr>
        <p:txBody>
          <a:bodyPr wrap="square">
            <a:noAutofit/>
          </a:bodyPr>
          <a:lstStyle/>
          <a:p>
            <a:endParaRPr lang="en-US" dirty="0"/>
          </a:p>
        </p:txBody>
      </p:sp>
    </p:spTree>
    <p:extLst>
      <p:ext uri="{BB962C8B-B14F-4D97-AF65-F5344CB8AC3E}">
        <p14:creationId xmlns:p14="http://schemas.microsoft.com/office/powerpoint/2010/main" val="3399058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Image RIght">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5857875" y="1552482"/>
            <a:ext cx="5495926" cy="4190178"/>
          </a:xfrm>
          <a:custGeom>
            <a:avLst/>
            <a:gdLst>
              <a:gd name="connsiteX0" fmla="*/ 0 w 5495926"/>
              <a:gd name="connsiteY0" fmla="*/ 0 h 4190178"/>
              <a:gd name="connsiteX1" fmla="*/ 5495926 w 5495926"/>
              <a:gd name="connsiteY1" fmla="*/ 0 h 4190178"/>
              <a:gd name="connsiteX2" fmla="*/ 5495926 w 5495926"/>
              <a:gd name="connsiteY2" fmla="*/ 4190178 h 4190178"/>
              <a:gd name="connsiteX3" fmla="*/ 0 w 5495926"/>
              <a:gd name="connsiteY3" fmla="*/ 4190178 h 4190178"/>
            </a:gdLst>
            <a:ahLst/>
            <a:cxnLst>
              <a:cxn ang="0">
                <a:pos x="connsiteX0" y="connsiteY0"/>
              </a:cxn>
              <a:cxn ang="0">
                <a:pos x="connsiteX1" y="connsiteY1"/>
              </a:cxn>
              <a:cxn ang="0">
                <a:pos x="connsiteX2" y="connsiteY2"/>
              </a:cxn>
              <a:cxn ang="0">
                <a:pos x="connsiteX3" y="connsiteY3"/>
              </a:cxn>
            </a:cxnLst>
            <a:rect l="l" t="t" r="r" b="b"/>
            <a:pathLst>
              <a:path w="5495926" h="4190178">
                <a:moveTo>
                  <a:pt x="0" y="0"/>
                </a:moveTo>
                <a:lnTo>
                  <a:pt x="5495926" y="0"/>
                </a:lnTo>
                <a:lnTo>
                  <a:pt x="5495926" y="4190178"/>
                </a:lnTo>
                <a:lnTo>
                  <a:pt x="0" y="4190178"/>
                </a:lnTo>
                <a:close/>
              </a:path>
            </a:pathLst>
          </a:custGeom>
        </p:spPr>
        <p:txBody>
          <a:bodyPr wrap="square">
            <a:noAutofit/>
          </a:bodyPr>
          <a:lstStyle/>
          <a:p>
            <a:endParaRPr lang="en-US"/>
          </a:p>
        </p:txBody>
      </p:sp>
    </p:spTree>
    <p:extLst>
      <p:ext uri="{BB962C8B-B14F-4D97-AF65-F5344CB8AC3E}">
        <p14:creationId xmlns:p14="http://schemas.microsoft.com/office/powerpoint/2010/main" val="1286316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Image Left ">
    <p:spTree>
      <p:nvGrpSpPr>
        <p:cNvPr id="1" name=""/>
        <p:cNvGrpSpPr/>
        <p:nvPr/>
      </p:nvGrpSpPr>
      <p:grpSpPr>
        <a:xfrm>
          <a:off x="0" y="0"/>
          <a:ext cx="0" cy="0"/>
          <a:chOff x="0" y="0"/>
          <a:chExt cx="0" cy="0"/>
        </a:xfrm>
      </p:grpSpPr>
      <p:sp>
        <p:nvSpPr>
          <p:cNvPr id="7" name="Рисунок 6"/>
          <p:cNvSpPr>
            <a:spLocks noGrp="1"/>
          </p:cNvSpPr>
          <p:nvPr>
            <p:ph type="pic" sz="quarter" idx="10"/>
          </p:nvPr>
        </p:nvSpPr>
        <p:spPr>
          <a:xfrm>
            <a:off x="1444036" y="1349632"/>
            <a:ext cx="4333101" cy="4333101"/>
          </a:xfrm>
          <a:custGeom>
            <a:avLst/>
            <a:gdLst>
              <a:gd name="connsiteX0" fmla="*/ 0 w 2978856"/>
              <a:gd name="connsiteY0" fmla="*/ 0 h 2978856"/>
              <a:gd name="connsiteX1" fmla="*/ 2978856 w 2978856"/>
              <a:gd name="connsiteY1" fmla="*/ 0 h 2978856"/>
              <a:gd name="connsiteX2" fmla="*/ 2978856 w 2978856"/>
              <a:gd name="connsiteY2" fmla="*/ 2978856 h 2978856"/>
              <a:gd name="connsiteX3" fmla="*/ 0 w 2978856"/>
              <a:gd name="connsiteY3" fmla="*/ 2978856 h 2978856"/>
            </a:gdLst>
            <a:ahLst/>
            <a:cxnLst>
              <a:cxn ang="0">
                <a:pos x="connsiteX0" y="connsiteY0"/>
              </a:cxn>
              <a:cxn ang="0">
                <a:pos x="connsiteX1" y="connsiteY1"/>
              </a:cxn>
              <a:cxn ang="0">
                <a:pos x="connsiteX2" y="connsiteY2"/>
              </a:cxn>
              <a:cxn ang="0">
                <a:pos x="connsiteX3" y="connsiteY3"/>
              </a:cxn>
            </a:cxnLst>
            <a:rect l="l" t="t" r="r" b="b"/>
            <a:pathLst>
              <a:path w="2978856" h="2978856">
                <a:moveTo>
                  <a:pt x="0" y="0"/>
                </a:moveTo>
                <a:lnTo>
                  <a:pt x="2978856" y="0"/>
                </a:lnTo>
                <a:lnTo>
                  <a:pt x="2978856" y="2978856"/>
                </a:lnTo>
                <a:lnTo>
                  <a:pt x="0" y="2978856"/>
                </a:lnTo>
                <a:close/>
              </a:path>
            </a:pathLst>
          </a:custGeom>
        </p:spPr>
        <p:txBody>
          <a:bodyPr wrap="square">
            <a:noAutofit/>
          </a:bodyPr>
          <a:lstStyle/>
          <a:p>
            <a:endParaRPr lang="en-US"/>
          </a:p>
        </p:txBody>
      </p:sp>
    </p:spTree>
    <p:extLst>
      <p:ext uri="{BB962C8B-B14F-4D97-AF65-F5344CB8AC3E}">
        <p14:creationId xmlns:p14="http://schemas.microsoft.com/office/powerpoint/2010/main" val="22190075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5798500"/>
      </p:ext>
    </p:extLst>
  </p:cSld>
  <p:clrMap bg1="lt1" tx1="dk1" bg2="lt2" tx2="dk2" accent1="accent1" accent2="accent2" accent3="accent3" accent4="accent4" accent5="accent5" accent6="accent6" hlink="hlink" folHlink="folHlink"/>
  <p:sldLayoutIdLst>
    <p:sldLayoutId id="2147483854" r:id="rId1"/>
    <p:sldLayoutId id="2147483919" r:id="rId2"/>
    <p:sldLayoutId id="2147483859" r:id="rId3"/>
    <p:sldLayoutId id="2147483918"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slide" Target="slide24.xml"/><Relationship Id="rId18" Type="http://schemas.openxmlformats.org/officeDocument/2006/relationships/slide" Target="slide29.xml"/><Relationship Id="rId3" Type="http://schemas.openxmlformats.org/officeDocument/2006/relationships/slide" Target="slide15.xml"/><Relationship Id="rId21" Type="http://schemas.openxmlformats.org/officeDocument/2006/relationships/slide" Target="slide32.xml"/><Relationship Id="rId7" Type="http://schemas.openxmlformats.org/officeDocument/2006/relationships/slide" Target="slide18.xml"/><Relationship Id="rId12" Type="http://schemas.openxmlformats.org/officeDocument/2006/relationships/slide" Target="slide23.xml"/><Relationship Id="rId17" Type="http://schemas.openxmlformats.org/officeDocument/2006/relationships/slide" Target="slide28.xml"/><Relationship Id="rId2" Type="http://schemas.openxmlformats.org/officeDocument/2006/relationships/notesSlide" Target="../notesSlides/notesSlide2.xml"/><Relationship Id="rId16" Type="http://schemas.openxmlformats.org/officeDocument/2006/relationships/slide" Target="slide27.xml"/><Relationship Id="rId20" Type="http://schemas.openxmlformats.org/officeDocument/2006/relationships/slide" Target="slide31.xml"/><Relationship Id="rId1" Type="http://schemas.openxmlformats.org/officeDocument/2006/relationships/slideLayout" Target="../slideLayouts/slideLayout1.xml"/><Relationship Id="rId6" Type="http://schemas.openxmlformats.org/officeDocument/2006/relationships/slide" Target="slide17.xml"/><Relationship Id="rId11" Type="http://schemas.openxmlformats.org/officeDocument/2006/relationships/slide" Target="slide22.xml"/><Relationship Id="rId5" Type="http://schemas.openxmlformats.org/officeDocument/2006/relationships/slide" Target="slide16.xml"/><Relationship Id="rId15" Type="http://schemas.openxmlformats.org/officeDocument/2006/relationships/slide" Target="slide26.xml"/><Relationship Id="rId23" Type="http://schemas.openxmlformats.org/officeDocument/2006/relationships/image" Target="../media/image3.png"/><Relationship Id="rId10" Type="http://schemas.openxmlformats.org/officeDocument/2006/relationships/slide" Target="slide21.xml"/><Relationship Id="rId19" Type="http://schemas.openxmlformats.org/officeDocument/2006/relationships/slide" Target="slide30.xml"/><Relationship Id="rId4" Type="http://schemas.openxmlformats.org/officeDocument/2006/relationships/slide" Target="slide11.xml"/><Relationship Id="rId9" Type="http://schemas.openxmlformats.org/officeDocument/2006/relationships/slide" Target="slide20.xml"/><Relationship Id="rId14" Type="http://schemas.openxmlformats.org/officeDocument/2006/relationships/slide" Target="slide25.xml"/><Relationship Id="rId22"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9.emf"/><Relationship Id="rId7" Type="http://schemas.openxmlformats.org/officeDocument/2006/relationships/image" Target="../media/image13.svg"/><Relationship Id="rId12" Type="http://schemas.openxmlformats.org/officeDocument/2006/relationships/image" Target="../media/image18.png"/><Relationship Id="rId2" Type="http://schemas.openxmlformats.org/officeDocument/2006/relationships/image" Target="../media/image8.emf"/><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5" Type="http://schemas.openxmlformats.org/officeDocument/2006/relationships/image" Target="../media/image3.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 Id="rId1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hhs.gov/hipaa/for-professionals/compliance-enforcement/audit/protocol/index.html"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1.sv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1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0" name="Straight Connector 69">
            <a:extLst>
              <a:ext uri="{FF2B5EF4-FFF2-40B4-BE49-F238E27FC236}">
                <a16:creationId xmlns:a16="http://schemas.microsoft.com/office/drawing/2014/main" id="{3421839C-6C6E-744C-BBF1-F2EDD87B6E66}"/>
              </a:ext>
            </a:extLst>
          </p:cNvPr>
          <p:cNvCxnSpPr>
            <a:cxnSpLocks/>
          </p:cNvCxnSpPr>
          <p:nvPr/>
        </p:nvCxnSpPr>
        <p:spPr>
          <a:xfrm>
            <a:off x="11857528" y="321138"/>
            <a:ext cx="0" cy="36177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8C7732C1-B381-FD4D-8945-665737324D5B}"/>
              </a:ext>
            </a:extLst>
          </p:cNvPr>
          <p:cNvSpPr txBox="1"/>
          <p:nvPr/>
        </p:nvSpPr>
        <p:spPr>
          <a:xfrm>
            <a:off x="11049438" y="365568"/>
            <a:ext cx="780983" cy="276999"/>
          </a:xfrm>
          <a:prstGeom prst="rect">
            <a:avLst/>
          </a:prstGeom>
          <a:noFill/>
        </p:spPr>
        <p:txBody>
          <a:bodyPr wrap="none" rtlCol="0">
            <a:spAutoFit/>
          </a:bodyPr>
          <a:lstStyle/>
          <a:p>
            <a:pPr algn="r"/>
            <a:r>
              <a:rPr lang="en-US" sz="1200" dirty="0">
                <a:solidFill>
                  <a:schemeClr val="bg1"/>
                </a:solidFill>
                <a:latin typeface="Century Gothic" panose="020B0502020202020204" pitchFamily="34" charset="0"/>
              </a:rPr>
              <a:t>09.09.19</a:t>
            </a:r>
          </a:p>
        </p:txBody>
      </p:sp>
      <p:pic>
        <p:nvPicPr>
          <p:cNvPr id="4" name="Picture 3" descr="Books on a shelf">
            <a:extLst>
              <a:ext uri="{FF2B5EF4-FFF2-40B4-BE49-F238E27FC236}">
                <a16:creationId xmlns:a16="http://schemas.microsoft.com/office/drawing/2014/main" id="{193FAFC8-5B6E-C4DE-26CE-7EA424E1B0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5797" y="-47503"/>
            <a:ext cx="6788078" cy="6917378"/>
          </a:xfrm>
          <a:prstGeom prst="rect">
            <a:avLst/>
          </a:prstGeom>
        </p:spPr>
      </p:pic>
      <p:sp>
        <p:nvSpPr>
          <p:cNvPr id="2" name="Freeform 1">
            <a:extLst>
              <a:ext uri="{FF2B5EF4-FFF2-40B4-BE49-F238E27FC236}">
                <a16:creationId xmlns:a16="http://schemas.microsoft.com/office/drawing/2014/main" id="{F9196F3B-5B19-970F-E3A6-4D2C1C271B1F}"/>
              </a:ext>
            </a:extLst>
          </p:cNvPr>
          <p:cNvSpPr/>
          <p:nvPr/>
        </p:nvSpPr>
        <p:spPr>
          <a:xfrm>
            <a:off x="-71252" y="-59378"/>
            <a:ext cx="8864269" cy="6953003"/>
          </a:xfrm>
          <a:custGeom>
            <a:avLst/>
            <a:gdLst>
              <a:gd name="connsiteX0" fmla="*/ 6894285 w 8766628"/>
              <a:gd name="connsiteY0" fmla="*/ 0 h 6937828"/>
              <a:gd name="connsiteX1" fmla="*/ 8766628 w 8766628"/>
              <a:gd name="connsiteY1" fmla="*/ 6937828 h 6937828"/>
              <a:gd name="connsiteX2" fmla="*/ 0 w 8766628"/>
              <a:gd name="connsiteY2" fmla="*/ 6937828 h 6937828"/>
              <a:gd name="connsiteX3" fmla="*/ 0 w 8766628"/>
              <a:gd name="connsiteY3" fmla="*/ 29028 h 6937828"/>
              <a:gd name="connsiteX4" fmla="*/ 6894285 w 8766628"/>
              <a:gd name="connsiteY4" fmla="*/ 0 h 6937828"/>
              <a:gd name="connsiteX0" fmla="*/ 6908799 w 8781142"/>
              <a:gd name="connsiteY0" fmla="*/ 14515 h 6952343"/>
              <a:gd name="connsiteX1" fmla="*/ 8781142 w 8781142"/>
              <a:gd name="connsiteY1" fmla="*/ 6952343 h 6952343"/>
              <a:gd name="connsiteX2" fmla="*/ 14514 w 8781142"/>
              <a:gd name="connsiteY2" fmla="*/ 6952343 h 6952343"/>
              <a:gd name="connsiteX3" fmla="*/ 0 w 8781142"/>
              <a:gd name="connsiteY3" fmla="*/ 0 h 6952343"/>
              <a:gd name="connsiteX4" fmla="*/ 6908799 w 8781142"/>
              <a:gd name="connsiteY4" fmla="*/ 14515 h 6952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1142" h="6952343">
                <a:moveTo>
                  <a:pt x="6908799" y="14515"/>
                </a:moveTo>
                <a:lnTo>
                  <a:pt x="8781142" y="6952343"/>
                </a:lnTo>
                <a:lnTo>
                  <a:pt x="14514" y="6952343"/>
                </a:lnTo>
                <a:lnTo>
                  <a:pt x="0" y="0"/>
                </a:lnTo>
                <a:lnTo>
                  <a:pt x="6908799" y="14515"/>
                </a:lnTo>
                <a:close/>
              </a:path>
            </a:pathLst>
          </a:custGeom>
          <a:solidFill>
            <a:srgbClr val="E1D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rgbClr val="4A5267"/>
              </a:solidFill>
              <a:latin typeface="Century Gothic" panose="020B0502020202020204" pitchFamily="34" charset="0"/>
            </a:endParaRPr>
          </a:p>
        </p:txBody>
      </p:sp>
      <p:sp>
        <p:nvSpPr>
          <p:cNvPr id="5" name="TextBox 4">
            <a:extLst>
              <a:ext uri="{FF2B5EF4-FFF2-40B4-BE49-F238E27FC236}">
                <a16:creationId xmlns:a16="http://schemas.microsoft.com/office/drawing/2014/main" id="{63CEE24E-806B-BECC-556A-F470F943EC9E}"/>
              </a:ext>
            </a:extLst>
          </p:cNvPr>
          <p:cNvSpPr txBox="1"/>
          <p:nvPr/>
        </p:nvSpPr>
        <p:spPr>
          <a:xfrm>
            <a:off x="483862" y="1628615"/>
            <a:ext cx="6472676" cy="1200329"/>
          </a:xfrm>
          <a:prstGeom prst="rect">
            <a:avLst/>
          </a:prstGeom>
          <a:noFill/>
        </p:spPr>
        <p:txBody>
          <a:bodyPr wrap="square" rtlCol="0">
            <a:spAutoFit/>
          </a:bodyPr>
          <a:lstStyle/>
          <a:p>
            <a:r>
              <a:rPr lang="en-US" sz="3600" dirty="0">
                <a:solidFill>
                  <a:srgbClr val="34526B"/>
                </a:solidFill>
                <a:latin typeface="Century Gothic" panose="020B0502020202020204" pitchFamily="34" charset="0"/>
              </a:rPr>
              <a:t>Healthcare Policy &amp; Procedure Template Library</a:t>
            </a:r>
          </a:p>
        </p:txBody>
      </p:sp>
      <p:cxnSp>
        <p:nvCxnSpPr>
          <p:cNvPr id="6" name="Straight Connector 5">
            <a:extLst>
              <a:ext uri="{FF2B5EF4-FFF2-40B4-BE49-F238E27FC236}">
                <a16:creationId xmlns:a16="http://schemas.microsoft.com/office/drawing/2014/main" id="{75134A72-6B96-DAE4-69A7-7F7E93515B71}"/>
              </a:ext>
            </a:extLst>
          </p:cNvPr>
          <p:cNvCxnSpPr>
            <a:cxnSpLocks/>
          </p:cNvCxnSpPr>
          <p:nvPr/>
        </p:nvCxnSpPr>
        <p:spPr>
          <a:xfrm>
            <a:off x="570439" y="3093818"/>
            <a:ext cx="523876" cy="0"/>
          </a:xfrm>
          <a:prstGeom prst="line">
            <a:avLst/>
          </a:prstGeom>
          <a:ln w="22225">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EBA4A41-3863-AB96-9CE5-142C00808FE9}"/>
              </a:ext>
            </a:extLst>
          </p:cNvPr>
          <p:cNvSpPr txBox="1"/>
          <p:nvPr/>
        </p:nvSpPr>
        <p:spPr>
          <a:xfrm>
            <a:off x="483862" y="3314695"/>
            <a:ext cx="6472676" cy="646331"/>
          </a:xfrm>
          <a:prstGeom prst="rect">
            <a:avLst/>
          </a:prstGeom>
          <a:noFill/>
        </p:spPr>
        <p:txBody>
          <a:bodyPr wrap="square" rtlCol="0">
            <a:spAutoFit/>
          </a:bodyPr>
          <a:lstStyle/>
          <a:p>
            <a:r>
              <a:rPr lang="en-US" sz="3600" dirty="0">
                <a:solidFill>
                  <a:srgbClr val="34526B"/>
                </a:solidFill>
                <a:latin typeface="Century Gothic" panose="020B0502020202020204" pitchFamily="34" charset="0"/>
              </a:rPr>
              <a:t>User Guide</a:t>
            </a:r>
          </a:p>
        </p:txBody>
      </p:sp>
      <p:pic>
        <p:nvPicPr>
          <p:cNvPr id="10" name="Picture 9">
            <a:extLst>
              <a:ext uri="{FF2B5EF4-FFF2-40B4-BE49-F238E27FC236}">
                <a16:creationId xmlns:a16="http://schemas.microsoft.com/office/drawing/2014/main" id="{527FD61A-FD89-1B65-25B0-5A982F870E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35738" y="5475598"/>
            <a:ext cx="2658251" cy="1182050"/>
          </a:xfrm>
          <a:prstGeom prst="rect">
            <a:avLst/>
          </a:prstGeom>
        </p:spPr>
      </p:pic>
      <p:pic>
        <p:nvPicPr>
          <p:cNvPr id="3" name="Picture 2">
            <a:extLst>
              <a:ext uri="{FF2B5EF4-FFF2-40B4-BE49-F238E27FC236}">
                <a16:creationId xmlns:a16="http://schemas.microsoft.com/office/drawing/2014/main" id="{881F614E-02BF-4393-7B4A-CBFCF70017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436867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9126" y="967469"/>
            <a:ext cx="8747014" cy="1524263"/>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Templates provided in the Library were developed with the following style and formatting guidelines. </a:t>
            </a:r>
          </a:p>
          <a:p>
            <a:pPr algn="just">
              <a:lnSpc>
                <a:spcPct val="140000"/>
              </a:lnSpc>
            </a:pPr>
            <a:endParaRPr lang="en-US" sz="1400" dirty="0">
              <a:solidFill>
                <a:srgbClr val="34526B"/>
              </a:solidFill>
              <a:latin typeface="Century Gothic" panose="020B0502020202020204" pitchFamily="34" charset="0"/>
            </a:endParaRPr>
          </a:p>
          <a:p>
            <a:pPr marL="285750" indent="-285750" algn="just">
              <a:lnSpc>
                <a:spcPct val="140000"/>
              </a:lnSpc>
              <a:buFont typeface="Arial" panose="020B0604020202020204" pitchFamily="34" charset="0"/>
              <a:buChar char="•"/>
            </a:pPr>
            <a:r>
              <a:rPr lang="en-US" sz="1300" dirty="0">
                <a:solidFill>
                  <a:srgbClr val="34526B"/>
                </a:solidFill>
                <a:latin typeface="Century Gothic" panose="020B0502020202020204" pitchFamily="34" charset="0"/>
              </a:rPr>
              <a:t>Templates include specific Styles that can be used to update content. Each Style is title is prefaced with the term “Policy.”</a:t>
            </a: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10</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769126" y="321138"/>
            <a:ext cx="2730235" cy="646331"/>
          </a:xfrm>
          <a:prstGeom prst="rect">
            <a:avLst/>
          </a:prstGeom>
          <a:noFill/>
        </p:spPr>
        <p:txBody>
          <a:bodyPr wrap="none" rtlCol="0">
            <a:spAutoFit/>
          </a:bodyPr>
          <a:lstStyle/>
          <a:p>
            <a:pPr algn="ctr"/>
            <a:r>
              <a:rPr lang="en-US" sz="3600" dirty="0">
                <a:solidFill>
                  <a:srgbClr val="C00000"/>
                </a:solidFill>
                <a:latin typeface="Century Gothic" panose="020B0502020202020204" pitchFamily="34" charset="0"/>
              </a:rPr>
              <a:t>Style Guide</a:t>
            </a:r>
          </a:p>
        </p:txBody>
      </p: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4" name="Picture 3" descr="Diagram&#10;&#10;Description automatically generated with medium confidence">
            <a:extLst>
              <a:ext uri="{FF2B5EF4-FFF2-40B4-BE49-F238E27FC236}">
                <a16:creationId xmlns:a16="http://schemas.microsoft.com/office/drawing/2014/main" id="{0D0C8DE4-D8B1-73E7-AE32-8A8A3B9FC4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8025" y="1343659"/>
            <a:ext cx="2037048" cy="1328827"/>
          </a:xfrm>
          <a:prstGeom prst="rect">
            <a:avLst/>
          </a:prstGeom>
        </p:spPr>
      </p:pic>
      <p:sp>
        <p:nvSpPr>
          <p:cNvPr id="5" name="TextBox 4">
            <a:extLst>
              <a:ext uri="{FF2B5EF4-FFF2-40B4-BE49-F238E27FC236}">
                <a16:creationId xmlns:a16="http://schemas.microsoft.com/office/drawing/2014/main" id="{AB8AA0B2-3127-FFFB-E47A-02DFDA8E37B9}"/>
              </a:ext>
            </a:extLst>
          </p:cNvPr>
          <p:cNvSpPr txBox="1"/>
          <p:nvPr/>
        </p:nvSpPr>
        <p:spPr>
          <a:xfrm>
            <a:off x="769126" y="2491732"/>
            <a:ext cx="10185627" cy="2327560"/>
          </a:xfrm>
          <a:prstGeom prst="rect">
            <a:avLst/>
          </a:prstGeom>
          <a:noFill/>
        </p:spPr>
        <p:txBody>
          <a:bodyPr wrap="square" rtlCol="0">
            <a:spAutoFit/>
          </a:bodyPr>
          <a:lstStyle/>
          <a:p>
            <a:pPr marL="285750" indent="-285750" algn="just">
              <a:lnSpc>
                <a:spcPct val="140000"/>
              </a:lnSpc>
              <a:spcBef>
                <a:spcPts val="600"/>
              </a:spcBef>
              <a:spcAft>
                <a:spcPts val="600"/>
              </a:spcAft>
              <a:buFont typeface="Arial" panose="020B0604020202020204" pitchFamily="34" charset="0"/>
              <a:buChar char="•"/>
            </a:pPr>
            <a:r>
              <a:rPr lang="en-US" sz="1300" dirty="0">
                <a:solidFill>
                  <a:srgbClr val="34526B"/>
                </a:solidFill>
                <a:latin typeface="Century Gothic" panose="020B0502020202020204" pitchFamily="34" charset="0"/>
              </a:rPr>
              <a:t>Terms or content that requires organizational-specific updates is highlighted in </a:t>
            </a:r>
            <a:r>
              <a:rPr lang="en-US" sz="1300" dirty="0">
                <a:solidFill>
                  <a:srgbClr val="C00000"/>
                </a:solidFill>
                <a:latin typeface="Century Gothic" panose="020B0502020202020204" pitchFamily="34" charset="0"/>
              </a:rPr>
              <a:t>red font</a:t>
            </a:r>
            <a:r>
              <a:rPr lang="en-US" sz="1300" dirty="0">
                <a:solidFill>
                  <a:srgbClr val="34526B"/>
                </a:solidFill>
                <a:latin typeface="Century Gothic" panose="020B0502020202020204" pitchFamily="34" charset="0"/>
              </a:rPr>
              <a:t>.</a:t>
            </a:r>
          </a:p>
          <a:p>
            <a:pPr marL="285750" indent="-285750" algn="just">
              <a:lnSpc>
                <a:spcPct val="140000"/>
              </a:lnSpc>
              <a:spcBef>
                <a:spcPts val="600"/>
              </a:spcBef>
              <a:spcAft>
                <a:spcPts val="600"/>
              </a:spcAft>
              <a:buFont typeface="Arial" panose="020B0604020202020204" pitchFamily="34" charset="0"/>
              <a:buChar char="•"/>
            </a:pPr>
            <a:r>
              <a:rPr lang="en-US" sz="1300" dirty="0">
                <a:solidFill>
                  <a:srgbClr val="34526B"/>
                </a:solidFill>
                <a:latin typeface="Century Gothic" panose="020B0502020202020204" pitchFamily="34" charset="0"/>
              </a:rPr>
              <a:t>When referencing another policy, procedure, or document, the title of the document is included in </a:t>
            </a:r>
            <a:r>
              <a:rPr lang="en-US" sz="1300" b="1" i="1" dirty="0">
                <a:solidFill>
                  <a:srgbClr val="34526B"/>
                </a:solidFill>
                <a:latin typeface="Century Gothic" panose="020B0502020202020204" pitchFamily="34" charset="0"/>
              </a:rPr>
              <a:t>Bold, Italic font</a:t>
            </a:r>
            <a:r>
              <a:rPr lang="en-US" sz="1300" dirty="0">
                <a:solidFill>
                  <a:srgbClr val="34526B"/>
                </a:solidFill>
                <a:latin typeface="Century Gothic" panose="020B0502020202020204" pitchFamily="34" charset="0"/>
              </a:rPr>
              <a:t>. Note that referenced documents, which Online recommends an organization have in place, that are NOT included in the library are highlighted in </a:t>
            </a:r>
            <a:r>
              <a:rPr lang="en-US" sz="1300" b="1" i="1" dirty="0">
                <a:solidFill>
                  <a:srgbClr val="C00000"/>
                </a:solidFill>
                <a:latin typeface="Century Gothic" panose="020B0502020202020204" pitchFamily="34" charset="0"/>
              </a:rPr>
              <a:t>Red, Bold, Italic font. </a:t>
            </a:r>
          </a:p>
          <a:p>
            <a:pPr marL="285750" indent="-285750" algn="just">
              <a:lnSpc>
                <a:spcPct val="140000"/>
              </a:lnSpc>
              <a:spcBef>
                <a:spcPts val="600"/>
              </a:spcBef>
              <a:spcAft>
                <a:spcPts val="600"/>
              </a:spcAft>
              <a:buFont typeface="Arial" panose="020B0604020202020204" pitchFamily="34" charset="0"/>
              <a:buChar char="•"/>
            </a:pPr>
            <a:r>
              <a:rPr lang="en-US" sz="1300" dirty="0">
                <a:solidFill>
                  <a:srgbClr val="34526B"/>
                </a:solidFill>
                <a:latin typeface="Century Gothic" panose="020B0502020202020204" pitchFamily="34" charset="0"/>
              </a:rPr>
              <a:t>To streamline updates to definitions, acronyms, or other terms, Online has included a global Policy and Procedure Definitions Guide to avoid the need to regularly define terms and acronyms throughout the documents. Where appropriate, acronyms are spelled out in the first use of each document. </a:t>
            </a:r>
          </a:p>
        </p:txBody>
      </p:sp>
      <p:pic>
        <p:nvPicPr>
          <p:cNvPr id="2" name="Picture 1">
            <a:extLst>
              <a:ext uri="{FF2B5EF4-FFF2-40B4-BE49-F238E27FC236}">
                <a16:creationId xmlns:a16="http://schemas.microsoft.com/office/drawing/2014/main" id="{7C5975EA-7494-48A5-0D26-6DF29D98C8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3" name="Picture 2">
            <a:extLst>
              <a:ext uri="{FF2B5EF4-FFF2-40B4-BE49-F238E27FC236}">
                <a16:creationId xmlns:a16="http://schemas.microsoft.com/office/drawing/2014/main" id="{F6445F6F-4829-B83A-65FF-CDDE27E239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3736440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9126" y="1589411"/>
            <a:ext cx="10434360" cy="2752292"/>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Once prioritized revisions are made, the organization should conduct a formal review with its appropriate governing board to finalize the Policy or document. Approval dates should be captured in Effective Date in each Policy. </a:t>
            </a:r>
          </a:p>
          <a:p>
            <a:pPr algn="just">
              <a:lnSpc>
                <a:spcPct val="140000"/>
              </a:lnSpc>
            </a:pPr>
            <a:endParaRPr lang="en-US" sz="1400" dirty="0">
              <a:solidFill>
                <a:srgbClr val="34526B"/>
              </a:solidFill>
              <a:latin typeface="Century Gothic" panose="020B0502020202020204" pitchFamily="34" charset="0"/>
            </a:endParaRPr>
          </a:p>
          <a:p>
            <a:pPr algn="just">
              <a:lnSpc>
                <a:spcPct val="140000"/>
              </a:lnSpc>
            </a:pPr>
            <a:r>
              <a:rPr lang="en-US" sz="1400" dirty="0">
                <a:solidFill>
                  <a:srgbClr val="34526B"/>
                </a:solidFill>
                <a:latin typeface="Century Gothic" panose="020B0502020202020204" pitchFamily="34" charset="0"/>
              </a:rPr>
              <a:t>Organizations should conduct a routine annual review of all organizational policies, procedures, and key plans. The frequency may be more often based on systems and operational changes, or other identified risks. </a:t>
            </a:r>
          </a:p>
          <a:p>
            <a:pPr algn="just">
              <a:lnSpc>
                <a:spcPct val="140000"/>
              </a:lnSpc>
            </a:pPr>
            <a:endParaRPr lang="en-US" sz="1400" dirty="0">
              <a:solidFill>
                <a:srgbClr val="34526B"/>
              </a:solidFill>
              <a:latin typeface="Century Gothic" panose="020B0502020202020204" pitchFamily="34" charset="0"/>
            </a:endParaRPr>
          </a:p>
          <a:p>
            <a:pPr algn="just">
              <a:lnSpc>
                <a:spcPct val="140000"/>
              </a:lnSpc>
            </a:pPr>
            <a:r>
              <a:rPr lang="en-US" sz="1400" dirty="0">
                <a:solidFill>
                  <a:srgbClr val="34526B"/>
                </a:solidFill>
                <a:latin typeface="Century Gothic" panose="020B0502020202020204" pitchFamily="34" charset="0"/>
              </a:rPr>
              <a:t>It’s important to note that under the HIPAA regulations, covered entities must retain policies and procedures for at least six years, from either the date of creation, or the last “effective date,” whichever date is later. </a:t>
            </a: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11</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3717807" y="502023"/>
            <a:ext cx="4935968"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Review and Approve</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3" name="Graphic 2" descr="Customer review outline">
            <a:extLst>
              <a:ext uri="{FF2B5EF4-FFF2-40B4-BE49-F238E27FC236}">
                <a16:creationId xmlns:a16="http://schemas.microsoft.com/office/drawing/2014/main" id="{028ED26A-F3E9-A0D1-4683-099BB9B9F2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88246" y="367988"/>
            <a:ext cx="914400" cy="914400"/>
          </a:xfrm>
          <a:prstGeom prst="rect">
            <a:avLst/>
          </a:prstGeom>
        </p:spPr>
      </p:pic>
      <p:pic>
        <p:nvPicPr>
          <p:cNvPr id="2" name="Picture 1">
            <a:extLst>
              <a:ext uri="{FF2B5EF4-FFF2-40B4-BE49-F238E27FC236}">
                <a16:creationId xmlns:a16="http://schemas.microsoft.com/office/drawing/2014/main" id="{28ADFFF4-A9B5-E200-E20A-87159E03A9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4" name="Picture 3">
            <a:extLst>
              <a:ext uri="{FF2B5EF4-FFF2-40B4-BE49-F238E27FC236}">
                <a16:creationId xmlns:a16="http://schemas.microsoft.com/office/drawing/2014/main" id="{D0E88923-9AAB-D488-56CF-8C739360FD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1264112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9126" y="1589411"/>
            <a:ext cx="10434360" cy="2752292"/>
          </a:xfrm>
          <a:prstGeom prst="rect">
            <a:avLst/>
          </a:prstGeom>
          <a:noFill/>
        </p:spPr>
        <p:txBody>
          <a:bodyPr wrap="square" rtlCol="0">
            <a:spAutoFit/>
          </a:bodyPr>
          <a:lstStyle/>
          <a:p>
            <a:pPr algn="just">
              <a:lnSpc>
                <a:spcPct val="140000"/>
              </a:lnSpc>
            </a:pPr>
            <a:r>
              <a:rPr lang="en-US" sz="1400" dirty="0">
                <a:solidFill>
                  <a:srgbClr val="4A5267"/>
                </a:solidFill>
                <a:latin typeface="Century Gothic" panose="020B0502020202020204" pitchFamily="34" charset="0"/>
              </a:rPr>
              <a:t>Given the goal of building </a:t>
            </a:r>
            <a:r>
              <a:rPr lang="en-US" sz="1400" b="1" dirty="0">
                <a:solidFill>
                  <a:srgbClr val="4A5267"/>
                </a:solidFill>
                <a:latin typeface="Century Gothic" panose="020B0502020202020204" pitchFamily="34" charset="0"/>
              </a:rPr>
              <a:t>Effective Policies </a:t>
            </a:r>
            <a:r>
              <a:rPr lang="en-US" sz="1400" dirty="0">
                <a:solidFill>
                  <a:srgbClr val="4A5267"/>
                </a:solidFill>
                <a:latin typeface="Century Gothic" panose="020B0502020202020204" pitchFamily="34" charset="0"/>
              </a:rPr>
              <a:t>and procedures, the most important step is to implement the revised policy or procedure within your organization. </a:t>
            </a:r>
          </a:p>
          <a:p>
            <a:pPr algn="just">
              <a:lnSpc>
                <a:spcPct val="140000"/>
              </a:lnSpc>
            </a:pPr>
            <a:endParaRPr lang="en-US" sz="1400" dirty="0">
              <a:solidFill>
                <a:srgbClr val="4A5267"/>
              </a:solidFill>
              <a:latin typeface="Century Gothic" panose="020B0502020202020204" pitchFamily="34" charset="0"/>
            </a:endParaRPr>
          </a:p>
          <a:p>
            <a:pPr algn="just">
              <a:lnSpc>
                <a:spcPct val="140000"/>
              </a:lnSpc>
            </a:pPr>
            <a:r>
              <a:rPr lang="en-US" sz="1400" dirty="0">
                <a:solidFill>
                  <a:srgbClr val="4A5267"/>
                </a:solidFill>
                <a:latin typeface="Century Gothic" panose="020B0502020202020204" pitchFamily="34" charset="0"/>
              </a:rPr>
              <a:t>This can be done in many ways. Often, this is included as part of an employee’s onboarding or annual security training or can be sent out as a special notice via email or other communication forums. </a:t>
            </a:r>
          </a:p>
          <a:p>
            <a:pPr algn="just">
              <a:lnSpc>
                <a:spcPct val="140000"/>
              </a:lnSpc>
            </a:pPr>
            <a:endParaRPr lang="en-US" sz="1400" dirty="0">
              <a:solidFill>
                <a:srgbClr val="4A5267"/>
              </a:solidFill>
              <a:latin typeface="Century Gothic" panose="020B0502020202020204" pitchFamily="34" charset="0"/>
            </a:endParaRPr>
          </a:p>
          <a:p>
            <a:pPr algn="just">
              <a:lnSpc>
                <a:spcPct val="140000"/>
              </a:lnSpc>
            </a:pPr>
            <a:r>
              <a:rPr lang="en-US" sz="1400" dirty="0">
                <a:solidFill>
                  <a:srgbClr val="4A5267"/>
                </a:solidFill>
                <a:latin typeface="Century Gothic" panose="020B0502020202020204" pitchFamily="34" charset="0"/>
              </a:rPr>
              <a:t>Online recommends that organizations require some form of formal acknowledgement that the employee has read and understands the policy or procedure and includes that acknowledgement with employment records. </a:t>
            </a: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12</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2896547" y="479376"/>
            <a:ext cx="7040710"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Implement and Communicate</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3" name="Graphic 2" descr="Teacher outline">
            <a:extLst>
              <a:ext uri="{FF2B5EF4-FFF2-40B4-BE49-F238E27FC236}">
                <a16:creationId xmlns:a16="http://schemas.microsoft.com/office/drawing/2014/main" id="{63C551E4-8E2B-E57C-97AD-12B68B35CF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55040" y="345341"/>
            <a:ext cx="914400" cy="914400"/>
          </a:xfrm>
          <a:prstGeom prst="rect">
            <a:avLst/>
          </a:prstGeom>
        </p:spPr>
      </p:pic>
      <p:pic>
        <p:nvPicPr>
          <p:cNvPr id="2" name="Picture 1">
            <a:extLst>
              <a:ext uri="{FF2B5EF4-FFF2-40B4-BE49-F238E27FC236}">
                <a16:creationId xmlns:a16="http://schemas.microsoft.com/office/drawing/2014/main" id="{63B2B337-5E29-FC68-707A-87C987CF38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4" name="Picture 3">
            <a:extLst>
              <a:ext uri="{FF2B5EF4-FFF2-40B4-BE49-F238E27FC236}">
                <a16:creationId xmlns:a16="http://schemas.microsoft.com/office/drawing/2014/main" id="{0A9239EB-0AE4-935A-31FB-446A4C1530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463492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13</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3454740" y="524239"/>
            <a:ext cx="5157181"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Library Inventory Map</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21D733B-645A-43C1-B8C4-39694FB43FA5}"/>
              </a:ext>
            </a:extLst>
          </p:cNvPr>
          <p:cNvSpPr txBox="1"/>
          <p:nvPr/>
        </p:nvSpPr>
        <p:spPr>
          <a:xfrm>
            <a:off x="6576212" y="1251601"/>
            <a:ext cx="4479716" cy="3721788"/>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 </a:t>
            </a:r>
            <a:r>
              <a:rPr lang="en-US" b="1" dirty="0">
                <a:solidFill>
                  <a:srgbClr val="34526B"/>
                </a:solidFill>
                <a:latin typeface="Century Gothic" panose="020B0502020202020204" pitchFamily="34" charset="0"/>
              </a:rPr>
              <a:t>Supporting Materials: </a:t>
            </a:r>
            <a:endParaRPr lang="en-US" sz="1400" dirty="0">
              <a:solidFill>
                <a:srgbClr val="34526B"/>
              </a:solidFill>
              <a:latin typeface="Century Gothic" panose="020B0502020202020204" pitchFamily="34" charset="0"/>
            </a:endParaRPr>
          </a:p>
          <a:p>
            <a:pPr marL="285750" indent="-285750">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HIPAA Gap Analysis Tool</a:t>
            </a:r>
          </a:p>
          <a:p>
            <a:pPr marL="285750" indent="-285750">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Policies and Procedures Definition Template</a:t>
            </a:r>
          </a:p>
          <a:p>
            <a:pPr marL="285750" indent="-285750">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Policy Template</a:t>
            </a:r>
          </a:p>
          <a:p>
            <a:pPr marL="285750" indent="-285750">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Procedure Template</a:t>
            </a:r>
          </a:p>
          <a:p>
            <a:pPr marL="285750" indent="-285750">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Sanction Procedure</a:t>
            </a:r>
          </a:p>
          <a:p>
            <a:pPr marL="285750" indent="-285750">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Security Incident Response Plan</a:t>
            </a:r>
          </a:p>
          <a:p>
            <a:pPr marL="285750" indent="-285750">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Business Continuity and Disaster Recovery (BC/DR) Plan</a:t>
            </a:r>
          </a:p>
          <a:p>
            <a:pPr marL="285750" indent="-285750" algn="just">
              <a:lnSpc>
                <a:spcPct val="140000"/>
              </a:lnSpc>
              <a:buFont typeface="Arial" panose="020B0604020202020204" pitchFamily="34" charset="0"/>
              <a:buChar char="•"/>
            </a:pPr>
            <a:endParaRPr lang="en-US" sz="1400" dirty="0">
              <a:solidFill>
                <a:srgbClr val="34526B"/>
              </a:solidFill>
              <a:latin typeface="Century Gothic" panose="020B0502020202020204" pitchFamily="34" charset="0"/>
            </a:endParaRPr>
          </a:p>
          <a:p>
            <a:pPr algn="just">
              <a:lnSpc>
                <a:spcPct val="140000"/>
              </a:lnSpc>
            </a:pP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sp>
        <p:nvSpPr>
          <p:cNvPr id="4" name="TextBox 3">
            <a:extLst>
              <a:ext uri="{FF2B5EF4-FFF2-40B4-BE49-F238E27FC236}">
                <a16:creationId xmlns:a16="http://schemas.microsoft.com/office/drawing/2014/main" id="{B3DBD076-C052-3141-6F2A-28B3D1C5A17E}"/>
              </a:ext>
            </a:extLst>
          </p:cNvPr>
          <p:cNvSpPr txBox="1"/>
          <p:nvPr/>
        </p:nvSpPr>
        <p:spPr>
          <a:xfrm>
            <a:off x="572449" y="1251601"/>
            <a:ext cx="5643269" cy="6171690"/>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 </a:t>
            </a:r>
            <a:r>
              <a:rPr lang="en-US" b="1" dirty="0">
                <a:solidFill>
                  <a:srgbClr val="34526B"/>
                </a:solidFill>
                <a:latin typeface="Century Gothic" panose="020B0502020202020204" pitchFamily="34" charset="0"/>
              </a:rPr>
              <a:t>Policy Templates</a:t>
            </a:r>
            <a:endParaRPr lang="en-US" sz="1400" dirty="0">
              <a:solidFill>
                <a:srgbClr val="34526B"/>
              </a:solidFill>
              <a:latin typeface="Century Gothic" panose="020B0502020202020204" pitchFamily="34" charset="0"/>
            </a:endParaRPr>
          </a:p>
          <a:p>
            <a:pPr marL="285750" indent="-285750" algn="just">
              <a:lnSpc>
                <a:spcPct val="100000"/>
              </a:lnSpc>
              <a:buFont typeface="Arial" panose="020B0604020202020204" pitchFamily="34" charset="0"/>
              <a:buChar char="•"/>
            </a:pPr>
            <a:r>
              <a:rPr lang="en-US" sz="1600" dirty="0">
                <a:solidFill>
                  <a:srgbClr val="34526B"/>
                </a:solidFill>
                <a:latin typeface="Century Gothic" panose="020B0502020202020204" pitchFamily="34" charset="0"/>
                <a:hlinkClick r:id="rId3" action="ppaction://hlinksldjump"/>
              </a:rPr>
              <a:t>Information Security Program Policy</a:t>
            </a:r>
            <a:endParaRPr lang="en-US" sz="1600" dirty="0">
              <a:solidFill>
                <a:srgbClr val="34526B"/>
              </a:solidFill>
              <a:latin typeface="Century Gothic" panose="020B0502020202020204" pitchFamily="34" charset="0"/>
              <a:hlinkClick r:id="rId4" action="ppaction://hlinksldjump"/>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5" action="ppaction://hlinksldjump"/>
              </a:rPr>
              <a:t>Security Risk Management Policy</a:t>
            </a:r>
            <a:endParaRPr lang="en-US" sz="1600" dirty="0">
              <a:solidFill>
                <a:srgbClr val="34526B"/>
              </a:solidFill>
              <a:latin typeface="Century Gothic" panose="020B0502020202020204" pitchFamily="34" charset="0"/>
              <a:hlinkClick r:id="rId4" action="ppaction://hlinksldjump"/>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6" action="ppaction://hlinksldjump"/>
              </a:rPr>
              <a:t>Asset and Data Management Policy</a:t>
            </a:r>
            <a:endParaRPr lang="en-US" sz="1600" dirty="0">
              <a:solidFill>
                <a:srgbClr val="34526B"/>
              </a:solidFill>
              <a:latin typeface="Century Gothic" panose="020B0502020202020204" pitchFamily="34" charset="0"/>
              <a:hlinkClick r:id="rId7" action="ppaction://hlinksldjump"/>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7" action="ppaction://hlinksldjump"/>
              </a:rPr>
              <a:t>Workforce Security</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8" action="ppaction://hlinksldjump"/>
              </a:rPr>
              <a:t>Identity Management and Access Control Policy</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9" action="ppaction://hlinksldjump"/>
              </a:rPr>
              <a:t>Remote Access Policy</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0" action="ppaction://hlinksldjump"/>
              </a:rPr>
              <a:t>Security Awareness and Training Policy</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1" action="ppaction://hlinksldjump"/>
              </a:rPr>
              <a:t>Security Incident Response Policy </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2" action="ppaction://hlinksldjump"/>
              </a:rPr>
              <a:t>Business Continuity and Disaster Recovery </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3" action="ppaction://hlinksldjump"/>
              </a:rPr>
              <a:t>Third Party Management Policy</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4" action="ppaction://hlinksldjump"/>
              </a:rPr>
              <a:t>Facility Access Policy</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5" action="ppaction://hlinksldjump"/>
              </a:rPr>
              <a:t>Acceptable Use Polic</a:t>
            </a:r>
            <a:r>
              <a:rPr lang="en-US" sz="1600" u="sng" dirty="0">
                <a:solidFill>
                  <a:schemeClr val="accent4"/>
                </a:solidFill>
                <a:latin typeface="Century Gothic" panose="020B0502020202020204" pitchFamily="34" charset="0"/>
              </a:rPr>
              <a:t>y</a:t>
            </a: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6" action="ppaction://hlinksldjump"/>
              </a:rPr>
              <a:t>Device and Media Controls Policy</a:t>
            </a:r>
            <a:endParaRPr lang="en-US" sz="1600" dirty="0">
              <a:solidFill>
                <a:srgbClr val="34526B"/>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7" action="ppaction://hlinksldjump"/>
              </a:rPr>
              <a:t>Logging and Monitoring Polic</a:t>
            </a:r>
            <a:r>
              <a:rPr lang="en-US" sz="1600" u="sng" dirty="0">
                <a:solidFill>
                  <a:schemeClr val="accent4"/>
                </a:solidFill>
                <a:latin typeface="Century Gothic" panose="020B0502020202020204" pitchFamily="34" charset="0"/>
              </a:rPr>
              <a:t>y</a:t>
            </a:r>
          </a:p>
          <a:p>
            <a:pPr marL="285750" indent="-285750" algn="just">
              <a:buFont typeface="Arial" panose="020B0604020202020204" pitchFamily="34" charset="0"/>
              <a:buChar char="•"/>
            </a:pPr>
            <a:r>
              <a:rPr lang="en-US" sz="1600" dirty="0">
                <a:solidFill>
                  <a:srgbClr val="34526B"/>
                </a:solidFill>
                <a:latin typeface="Century Gothic" panose="020B0502020202020204" pitchFamily="34" charset="0"/>
                <a:hlinkClick r:id="rId18" action="ppaction://hlinksldjump"/>
              </a:rPr>
              <a:t>Transmission and Storage Polic</a:t>
            </a:r>
            <a:r>
              <a:rPr lang="en-US" sz="1600" u="sng" dirty="0">
                <a:solidFill>
                  <a:schemeClr val="accent4"/>
                </a:solidFill>
                <a:latin typeface="Century Gothic" panose="020B0502020202020204" pitchFamily="34" charset="0"/>
                <a:hlinkClick r:id="rId18" action="ppaction://hlinksldjump"/>
              </a:rPr>
              <a:t>y</a:t>
            </a:r>
            <a:endParaRPr lang="en-US" sz="1600" u="sng" dirty="0">
              <a:solidFill>
                <a:schemeClr val="accent4"/>
              </a:solidFill>
              <a:latin typeface="Century Gothic" panose="020B0502020202020204" pitchFamily="34" charset="0"/>
            </a:endParaRPr>
          </a:p>
          <a:p>
            <a:pPr marL="285750" indent="-285750" algn="just">
              <a:buFont typeface="Arial" panose="020B0604020202020204" pitchFamily="34" charset="0"/>
              <a:buChar char="•"/>
            </a:pPr>
            <a:r>
              <a:rPr lang="en-US" sz="1600" dirty="0">
                <a:solidFill>
                  <a:srgbClr val="1E98DB"/>
                </a:solidFill>
                <a:latin typeface="Century Gothic" panose="020B0502020202020204" pitchFamily="34" charset="0"/>
                <a:hlinkClick r:id="rId19" action="ppaction://hlinksldjump"/>
              </a:rPr>
              <a:t>Bring Your Own Device (BYOD) </a:t>
            </a:r>
            <a:r>
              <a:rPr lang="en-US" sz="1600" u="sng" dirty="0">
                <a:solidFill>
                  <a:schemeClr val="accent4"/>
                </a:solidFill>
                <a:latin typeface="Century Gothic" panose="020B0502020202020204" pitchFamily="34" charset="0"/>
                <a:hlinkClick r:id="rId19" action="ppaction://hlinksldjump"/>
              </a:rPr>
              <a:t>Policy</a:t>
            </a:r>
            <a:endParaRPr lang="en-US" sz="1600" u="sng" dirty="0">
              <a:solidFill>
                <a:schemeClr val="accent4"/>
              </a:solidFill>
              <a:latin typeface="Century Gothic" panose="020B0502020202020204" pitchFamily="34" charset="0"/>
            </a:endParaRPr>
          </a:p>
          <a:p>
            <a:pPr marL="285750" indent="-285750" algn="just">
              <a:buFont typeface="Arial" panose="020B0604020202020204" pitchFamily="34" charset="0"/>
              <a:buChar char="•"/>
            </a:pPr>
            <a:r>
              <a:rPr lang="en-US" sz="1600" u="sng" dirty="0">
                <a:solidFill>
                  <a:schemeClr val="accent4"/>
                </a:solidFill>
                <a:latin typeface="Century Gothic" panose="020B0502020202020204" pitchFamily="34" charset="0"/>
                <a:hlinkClick r:id="rId20" action="ppaction://hlinksldjump"/>
              </a:rPr>
              <a:t>AI Policy</a:t>
            </a:r>
            <a:endParaRPr lang="en-US" sz="1600" u="sng" dirty="0">
              <a:solidFill>
                <a:schemeClr val="accent4"/>
              </a:solidFill>
              <a:latin typeface="Century Gothic" panose="020B0502020202020204" pitchFamily="34" charset="0"/>
            </a:endParaRPr>
          </a:p>
          <a:p>
            <a:pPr marL="285750" indent="-285750" algn="just">
              <a:buFont typeface="Arial" panose="020B0604020202020204" pitchFamily="34" charset="0"/>
              <a:buChar char="•"/>
            </a:pPr>
            <a:r>
              <a:rPr lang="en-US" sz="1600" u="sng" dirty="0">
                <a:solidFill>
                  <a:schemeClr val="accent4"/>
                </a:solidFill>
                <a:latin typeface="Century Gothic" panose="020B0502020202020204" pitchFamily="34" charset="0"/>
                <a:hlinkClick r:id="rId21" action="ppaction://hlinksldjump"/>
              </a:rPr>
              <a:t>Version History Table</a:t>
            </a:r>
            <a:endParaRPr lang="en-US" sz="1600" u="sng" dirty="0">
              <a:solidFill>
                <a:schemeClr val="accent4"/>
              </a:solidFill>
              <a:latin typeface="Century Gothic" panose="020B0502020202020204" pitchFamily="34" charset="0"/>
            </a:endParaRPr>
          </a:p>
          <a:p>
            <a:pPr algn="just"/>
            <a:endParaRPr lang="en-US" sz="1400" dirty="0">
              <a:solidFill>
                <a:srgbClr val="34526B"/>
              </a:solidFill>
              <a:latin typeface="Century Gothic" panose="020B0502020202020204" pitchFamily="34" charset="0"/>
            </a:endParaRPr>
          </a:p>
          <a:p>
            <a:pPr marL="285750" indent="-285750" algn="just">
              <a:lnSpc>
                <a:spcPct val="100000"/>
              </a:lnSpc>
              <a:buFont typeface="Arial" panose="020B0604020202020204" pitchFamily="34" charset="0"/>
              <a:buChar char="•"/>
            </a:pPr>
            <a:endParaRPr lang="en-US" sz="1400" dirty="0">
              <a:solidFill>
                <a:srgbClr val="34526B"/>
              </a:solidFill>
              <a:latin typeface="Century Gothic" panose="020B0502020202020204" pitchFamily="34" charset="0"/>
              <a:hlinkClick r:id="rId4" action="ppaction://hlinksldjump"/>
            </a:endParaRPr>
          </a:p>
          <a:p>
            <a:pPr marL="285750" indent="-285750" algn="just">
              <a:lnSpc>
                <a:spcPct val="140000"/>
              </a:lnSpc>
              <a:buFont typeface="Arial" panose="020B0604020202020204" pitchFamily="34" charset="0"/>
              <a:buChar char="•"/>
            </a:pPr>
            <a:endParaRPr lang="en-US" sz="1400" dirty="0">
              <a:solidFill>
                <a:srgbClr val="34526B"/>
              </a:solidFill>
              <a:latin typeface="Century Gothic" panose="020B0502020202020204" pitchFamily="34" charset="0"/>
            </a:endParaRPr>
          </a:p>
          <a:p>
            <a:pPr algn="just">
              <a:lnSpc>
                <a:spcPct val="140000"/>
              </a:lnSpc>
            </a:pP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pic>
        <p:nvPicPr>
          <p:cNvPr id="3" name="Picture 2">
            <a:extLst>
              <a:ext uri="{FF2B5EF4-FFF2-40B4-BE49-F238E27FC236}">
                <a16:creationId xmlns:a16="http://schemas.microsoft.com/office/drawing/2014/main" id="{FEC889A9-33BC-8BFB-0044-A0100C47981E}"/>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5" name="Picture 4">
            <a:extLst>
              <a:ext uri="{FF2B5EF4-FFF2-40B4-BE49-F238E27FC236}">
                <a16:creationId xmlns:a16="http://schemas.microsoft.com/office/drawing/2014/main" id="{6029CD23-68FD-6050-3AFC-FD5BD7EDB891}"/>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3050731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6FCDAC45-C336-305B-25BC-399E257201F2}"/>
              </a:ext>
            </a:extLst>
          </p:cNvPr>
          <p:cNvSpPr/>
          <p:nvPr/>
        </p:nvSpPr>
        <p:spPr>
          <a:xfrm flipH="1">
            <a:off x="7847572" y="-83127"/>
            <a:ext cx="4419635" cy="7023226"/>
          </a:xfrm>
          <a:custGeom>
            <a:avLst/>
            <a:gdLst>
              <a:gd name="connsiteX0" fmla="*/ 8372475 w 8372475"/>
              <a:gd name="connsiteY0" fmla="*/ 14287 h 6915150"/>
              <a:gd name="connsiteX1" fmla="*/ 4014788 w 8372475"/>
              <a:gd name="connsiteY1" fmla="*/ 6915150 h 6915150"/>
              <a:gd name="connsiteX2" fmla="*/ 0 w 8372475"/>
              <a:gd name="connsiteY2" fmla="*/ 6915150 h 6915150"/>
              <a:gd name="connsiteX3" fmla="*/ 0 w 8372475"/>
              <a:gd name="connsiteY3" fmla="*/ 0 h 6915150"/>
              <a:gd name="connsiteX4" fmla="*/ 8372475 w 8372475"/>
              <a:gd name="connsiteY4" fmla="*/ 14287 h 6915150"/>
              <a:gd name="connsiteX0" fmla="*/ 8425309 w 8425309"/>
              <a:gd name="connsiteY0" fmla="*/ 0 h 6927589"/>
              <a:gd name="connsiteX1" fmla="*/ 4014788 w 8425309"/>
              <a:gd name="connsiteY1" fmla="*/ 6927589 h 6927589"/>
              <a:gd name="connsiteX2" fmla="*/ 0 w 8425309"/>
              <a:gd name="connsiteY2" fmla="*/ 6927589 h 6927589"/>
              <a:gd name="connsiteX3" fmla="*/ 0 w 8425309"/>
              <a:gd name="connsiteY3" fmla="*/ 12439 h 6927589"/>
              <a:gd name="connsiteX4" fmla="*/ 8425309 w 8425309"/>
              <a:gd name="connsiteY4" fmla="*/ 0 h 6927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09" h="6927589">
                <a:moveTo>
                  <a:pt x="8425309" y="0"/>
                </a:moveTo>
                <a:lnTo>
                  <a:pt x="4014788" y="6927589"/>
                </a:lnTo>
                <a:lnTo>
                  <a:pt x="0" y="6927589"/>
                </a:lnTo>
                <a:lnTo>
                  <a:pt x="0" y="12439"/>
                </a:lnTo>
                <a:lnTo>
                  <a:pt x="8425309" y="0"/>
                </a:lnTo>
                <a:close/>
              </a:path>
            </a:pathLst>
          </a:custGeom>
          <a:solidFill>
            <a:srgbClr val="3452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9" name="TextBox 8"/>
          <p:cNvSpPr txBox="1"/>
          <p:nvPr/>
        </p:nvSpPr>
        <p:spPr>
          <a:xfrm>
            <a:off x="1026729" y="2721114"/>
            <a:ext cx="4320413" cy="707886"/>
          </a:xfrm>
          <a:prstGeom prst="rect">
            <a:avLst/>
          </a:prstGeom>
          <a:noFill/>
        </p:spPr>
        <p:txBody>
          <a:bodyPr wrap="none" rtlCol="0">
            <a:spAutoFit/>
          </a:bodyPr>
          <a:lstStyle/>
          <a:p>
            <a:r>
              <a:rPr lang="en-US" sz="4000" dirty="0">
                <a:solidFill>
                  <a:srgbClr val="34526B"/>
                </a:solidFill>
                <a:latin typeface="Century Gothic" panose="020B0502020202020204" pitchFamily="34" charset="0"/>
              </a:rPr>
              <a:t>Policy Templates</a:t>
            </a:r>
          </a:p>
        </p:txBody>
      </p:sp>
      <p:sp>
        <p:nvSpPr>
          <p:cNvPr id="21" name="TextBox 20">
            <a:extLst>
              <a:ext uri="{FF2B5EF4-FFF2-40B4-BE49-F238E27FC236}">
                <a16:creationId xmlns:a16="http://schemas.microsoft.com/office/drawing/2014/main" id="{AE02EDFC-D53A-AD4F-AB43-883294B1AED7}"/>
              </a:ext>
            </a:extLst>
          </p:cNvPr>
          <p:cNvSpPr txBox="1"/>
          <p:nvPr/>
        </p:nvSpPr>
        <p:spPr>
          <a:xfrm>
            <a:off x="11562399" y="6224947"/>
            <a:ext cx="268022" cy="276999"/>
          </a:xfrm>
          <a:prstGeom prst="rect">
            <a:avLst/>
          </a:prstGeom>
          <a:noFill/>
        </p:spPr>
        <p:txBody>
          <a:bodyPr wrap="none" rtlCol="0">
            <a:spAutoFit/>
          </a:bodyPr>
          <a:lstStyle/>
          <a:p>
            <a:pPr algn="r"/>
            <a:fld id="{3D84D9FA-1F41-744C-B738-DD7336045975}" type="slidenum">
              <a:rPr lang="en-US" sz="1200" smtClean="0">
                <a:solidFill>
                  <a:srgbClr val="FFFFFF"/>
                </a:solidFill>
                <a:latin typeface="Century Gothic" panose="020B0502020202020204" pitchFamily="34" charset="0"/>
              </a:rPr>
              <a:t>14</a:t>
            </a:fld>
            <a:endParaRPr lang="en-US" sz="1200" dirty="0">
              <a:solidFill>
                <a:srgbClr val="FFFFFF"/>
              </a:solidFill>
              <a:latin typeface="Century Gothic" panose="020B0502020202020204" pitchFamily="34" charset="0"/>
            </a:endParaRPr>
          </a:p>
        </p:txBody>
      </p:sp>
      <p:cxnSp>
        <p:nvCxnSpPr>
          <p:cNvPr id="23" name="Straight Connector 22">
            <a:extLst>
              <a:ext uri="{FF2B5EF4-FFF2-40B4-BE49-F238E27FC236}">
                <a16:creationId xmlns:a16="http://schemas.microsoft.com/office/drawing/2014/main" id="{6A101113-915D-4F40-9835-AF45DDE0B5CA}"/>
              </a:ext>
            </a:extLst>
          </p:cNvPr>
          <p:cNvCxnSpPr>
            <a:cxnSpLocks/>
          </p:cNvCxnSpPr>
          <p:nvPr/>
        </p:nvCxnSpPr>
        <p:spPr>
          <a:xfrm>
            <a:off x="11857528" y="6175091"/>
            <a:ext cx="0" cy="361771"/>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46C9ECE-131A-9E41-97E6-2CBF62B3840E}"/>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4630588-D90E-A6D6-28E3-1B60F3C11F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11488" y="269969"/>
            <a:ext cx="1646040" cy="754504"/>
          </a:xfrm>
          <a:prstGeom prst="rect">
            <a:avLst/>
          </a:prstGeom>
        </p:spPr>
      </p:pic>
      <p:pic>
        <p:nvPicPr>
          <p:cNvPr id="2" name="Picture 1">
            <a:extLst>
              <a:ext uri="{FF2B5EF4-FFF2-40B4-BE49-F238E27FC236}">
                <a16:creationId xmlns:a16="http://schemas.microsoft.com/office/drawing/2014/main" id="{03B77EB6-0131-CDEB-1C2D-C354D42C88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77189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15</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1908445" y="439411"/>
            <a:ext cx="8090677"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Information Security Program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4270756422"/>
              </p:ext>
            </p:extLst>
          </p:nvPr>
        </p:nvGraphicFramePr>
        <p:xfrm>
          <a:off x="785501" y="1405643"/>
          <a:ext cx="10620996" cy="454949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The Information Security Program Policy establishes an organizational wide information system security program and sets forth governance and other general program requirements. Topics include: </a:t>
                      </a:r>
                    </a:p>
                    <a:p>
                      <a:pPr lvl="0" algn="l"/>
                      <a:r>
                        <a:rPr lang="en-US" sz="1200" b="1" i="1" dirty="0">
                          <a:ln>
                            <a:noFill/>
                          </a:ln>
                          <a:solidFill>
                            <a:srgbClr val="4A5267"/>
                          </a:solidFill>
                          <a:latin typeface="Century Gothic" panose="020B0502020202020204" pitchFamily="34" charset="0"/>
                        </a:rPr>
                        <a:t>General Security Program Policy, Compliance, Governance, Responsibility, Policy Management, Independent Reviews of Security Services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164.308(a)(2): Assigned Responsibility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164.308(a)(8): Evaluation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164.316(b)(1): (includes Time Limit, Availability, Updates)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10.M.A: Roles and Responsibilities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Section 4.21</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Security Controls Mapping RA-1, PL-1, PL-2, PL-3, RA-1, RA-3</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A.5 Security policy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Section 5: Security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Policy and Procedures Definitions Guide  </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Third-Party Management Policy</a:t>
                      </a:r>
                    </a:p>
                    <a:p>
                      <a:pPr algn="l"/>
                      <a:endParaRPr lang="en-US" sz="1200" b="0" dirty="0">
                        <a:ln>
                          <a:noFill/>
                        </a:ln>
                        <a:solidFill>
                          <a:srgbClr val="4A5267"/>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Policy Review and Modification Procedure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Records Management Procedure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H.R. 7898 or the 2021 HITECH Act amendment requires Health and Human Services (HHS) to take into account if an organization can demonstrate Recognized Security Practices have been in place for the last 12 months prior to a security incident. The organization should update document to reflect Recognized Security Practices guidelines, methodologies, processes to the extent possible.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As roles and responsibilities vary across organizations, the organization should update to reflect its own organization structure, roles, and responsibilities.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150AEFE4-966C-E841-AB32-0D4A841C65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2AB7A910-D0B5-F786-C2C0-DC1A2F634035}"/>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676FD1CB-0292-C3FD-6DE3-3343E234251E}"/>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941FF6F4-4E46-492F-5DC5-FFE4B7F1FB30}"/>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6D25E358-AD82-9BC5-D574-4DE97AFA77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413667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16</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2332793" y="439411"/>
            <a:ext cx="7526420"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Security Risk Management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1305079206"/>
              </p:ext>
            </p:extLst>
          </p:nvPr>
        </p:nvGraphicFramePr>
        <p:xfrm>
          <a:off x="735221" y="1218252"/>
          <a:ext cx="10620996" cy="494573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This Policy outlines the scope, responsibilities, and processes associated with risk identification, assessment and analysis, mitigation, acceptance, and continuous monitoring. Topics include: </a:t>
                      </a:r>
                    </a:p>
                    <a:p>
                      <a:pPr lvl="0" algn="l"/>
                      <a:r>
                        <a:rPr lang="en-US" sz="1200" b="1" i="1" dirty="0">
                          <a:ln>
                            <a:noFill/>
                          </a:ln>
                          <a:solidFill>
                            <a:srgbClr val="4A5267"/>
                          </a:solidFill>
                          <a:latin typeface="Century Gothic" panose="020B0502020202020204" pitchFamily="34" charset="0"/>
                        </a:rPr>
                        <a:t>Risk Analysis, Risk Management, Ongoing Evaluation</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§164.308(a)(1): Security Management Processes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§164.308(a)(1)(ii)(A) Security Management Process -- Risk Analysis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§164.308(a)(1)(ii)(B) Security Management Process -- Risk Management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Appendix 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Security Controls Mapping RA-2, RA-3, RA-4, PL-6</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Section 4</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Section 15.2 Compliance with security policies and standards, and technical compliance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Policy and Procedures Definitions Guide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Third-Party Management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Risk Assessment Procedure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H.R. 7898 or the 2021 HITECH Act amendment requires Health and Human Services (HHS) to take into account if an organization can demonstrate Recognized Security Practices have been in place for the last 12 months prior to a security incident. The organization should update document to reflect Recognized Security Practices guidelines, methodologies, processes to the extent possible.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Organizations can leverage the ONC’s Security Risk Assessment tool which can be downloaded to guide the internal Security Risk Assessment process.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As roles and responsibilities vary across organizations, the organization should update this template to reflect its own organization structure, roles, and responsibilities.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Some organizations may have an existing risk management policy that includes clinical risk assessment and quality management. Security Risk Management could be considered a subsection of a broader Risk Management Policy.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Note that Third-Party Security Risk Management is further outlined in the supporting Third-Party Management Policy.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1C00D51A-3710-90F5-D0D9-419B40CC23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4" name="Group 3">
            <a:extLst>
              <a:ext uri="{FF2B5EF4-FFF2-40B4-BE49-F238E27FC236}">
                <a16:creationId xmlns:a16="http://schemas.microsoft.com/office/drawing/2014/main" id="{B66CF082-60BA-07B5-5486-525A2C7503C7}"/>
              </a:ext>
            </a:extLst>
          </p:cNvPr>
          <p:cNvGrpSpPr/>
          <p:nvPr/>
        </p:nvGrpSpPr>
        <p:grpSpPr>
          <a:xfrm>
            <a:off x="8200160" y="6134979"/>
            <a:ext cx="3206337" cy="429789"/>
            <a:chOff x="7742712" y="5795158"/>
            <a:chExt cx="3206337" cy="429789"/>
          </a:xfrm>
        </p:grpSpPr>
        <p:sp>
          <p:nvSpPr>
            <p:cNvPr id="5" name="Rounded Rectangle 4">
              <a:extLst>
                <a:ext uri="{FF2B5EF4-FFF2-40B4-BE49-F238E27FC236}">
                  <a16:creationId xmlns:a16="http://schemas.microsoft.com/office/drawing/2014/main" id="{450000A7-E3A0-3293-00FF-2A19C2329D18}"/>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hlinkClick r:id="rId3" action="ppaction://hlinksldjump"/>
              <a:extLst>
                <a:ext uri="{FF2B5EF4-FFF2-40B4-BE49-F238E27FC236}">
                  <a16:creationId xmlns:a16="http://schemas.microsoft.com/office/drawing/2014/main" id="{CCFDB0E9-EEE5-AD0E-DF0E-42D4B3674767}"/>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spTree>
    <p:extLst>
      <p:ext uri="{BB962C8B-B14F-4D97-AF65-F5344CB8AC3E}">
        <p14:creationId xmlns:p14="http://schemas.microsoft.com/office/powerpoint/2010/main" val="3952691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17</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1789823" y="439411"/>
            <a:ext cx="8327922"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Asset and Data Management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2555245860"/>
              </p:ext>
            </p:extLst>
          </p:nvPr>
        </p:nvGraphicFramePr>
        <p:xfrm>
          <a:off x="785501" y="1405643"/>
          <a:ext cx="10620996" cy="390941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Asset and Data Management Policy establishes requirement for the management of data and assets. The recording, documenting, classifying, and maintenance of data and assets is critical for protecting the confidentiality, integrity, and availability of confidential data and organizational data.  Topics include: </a:t>
                      </a:r>
                    </a:p>
                    <a:p>
                      <a:pPr lvl="0" algn="l"/>
                      <a:r>
                        <a:rPr lang="en-US" sz="1200" b="1" i="1" dirty="0">
                          <a:ln>
                            <a:noFill/>
                          </a:ln>
                          <a:solidFill>
                            <a:srgbClr val="4A5267"/>
                          </a:solidFill>
                          <a:latin typeface="Century Gothic" panose="020B0502020202020204" pitchFamily="34" charset="0"/>
                        </a:rPr>
                        <a:t>Consistent Protection, Classification, Handling and Protection Rules, Retention, Asset Control, Exchanges of Information and Software</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164.308(a)(7)(ii)(E): Applications and Data Criticality Analysis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164.310(d)(2)(iii): Accountability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164.316(b)(1) (includes Time Limit, Availability, Updates)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4.M.A: Classification of Data, 7.M.D: Patch Management, Configuration Management, Change Management, 9.M.D: Asset Management, 10.M.A: Data Classification 10.M.A: Roles and Responsibilities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Policy and Procedures Definitions Guide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Device and Media Controls Policy</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Acceptable Use Policy</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Remote Access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Information Handling Guidelines</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Record Management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Due to the potential variation in data classification levels, this template has provided a sample for reference. Although HIPAA classification guidelines require grouping data according to its level of sensitivity, it does not dictate a structure. Classification of data should be used to determine baseline security controls for the protection of data.</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5C6BAFF5-2E09-8383-0CB5-96F9F27745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B6C468A4-9B45-1D10-75E8-6DC8A802EFAF}"/>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2274AB1D-DA57-C3F7-BF5F-5809B3ABC42F}"/>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D583D057-1523-F9C6-938B-D0789C4D1BA6}"/>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B6E35B7C-B70E-445B-146E-A211CD15FB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18880686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18</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3199217" y="439411"/>
            <a:ext cx="5793574"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Workforce Security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2596765152"/>
              </p:ext>
            </p:extLst>
          </p:nvPr>
        </p:nvGraphicFramePr>
        <p:xfrm>
          <a:off x="785502" y="1159971"/>
          <a:ext cx="10620996" cy="534197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Workforce Security ensures that all members of the organization’s workforce have appropriate access to confidential data, including ePHI, to support job functions, while establishing policy to prevent inappropriate access to data.  Topics include:  </a:t>
                      </a:r>
                      <a:r>
                        <a:rPr lang="en-US" sz="1200" b="1" i="1" dirty="0">
                          <a:ln>
                            <a:noFill/>
                          </a:ln>
                          <a:solidFill>
                            <a:srgbClr val="4A5267"/>
                          </a:solidFill>
                          <a:latin typeface="Century Gothic" panose="020B0502020202020204" pitchFamily="34" charset="0"/>
                        </a:rPr>
                        <a:t>Workforce Security, Workforce Clearance, Authorization, Separation of Duties, Transfers, Modifications, and Terminations, Sanctions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§164.308(a)(2)(iii): Sanctions Policy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Workforce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§164.308(a)(3)(ii)(A): Authorization and/or supervision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§164.308(a)(3)(ii)(B): Workforce clearance procedure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§164.308(a)(3)(ii)(C): Termination procedures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CA-6 Security Authorization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2005 - Section 5 Management responsibility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 Section 7.1 Responsibility for Assets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Section 4.3. Workforce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AC-2, PS-1, PS-3, PS-4, PS-5, PS-6</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2005 - Sections A.8.3 Termination or change of employment, A.8.1.2 Screening</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 Section 8 The Company manager Security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Sanction Procedure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Security Awareness and Training Policy</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Identity Management and Access Control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Employment Screening Procedure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Access Management Procedure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a:rPr>
                        <a:t>Each organization will likely have different names for forms required to support the process. Where applicable, the organization should insert the appropriate form or ticket type specific to their organization.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The terms Workforce Member and employee are used within the content as there may be policy statements that apply to only employees or contracted staff or third parties. Under 45 CFR Part 160, HIPAA defines ”Workforce” to mean “employees, volunteers, trainees, and other persons whose conduct, in the performance of work for a covered entity or business associate, is under the direct control of such covered entity or business associate, whether or not they are paid by the covered entity or business associate.”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3DFA97C8-610E-B4FA-B86C-B8D193D011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4" name="Group 3">
            <a:extLst>
              <a:ext uri="{FF2B5EF4-FFF2-40B4-BE49-F238E27FC236}">
                <a16:creationId xmlns:a16="http://schemas.microsoft.com/office/drawing/2014/main" id="{DD4AE853-0711-C529-006E-96A8EF3FBB35}"/>
              </a:ext>
            </a:extLst>
          </p:cNvPr>
          <p:cNvGrpSpPr/>
          <p:nvPr/>
        </p:nvGrpSpPr>
        <p:grpSpPr>
          <a:xfrm>
            <a:off x="8200160" y="6134979"/>
            <a:ext cx="3206337" cy="429789"/>
            <a:chOff x="7742712" y="5795158"/>
            <a:chExt cx="3206337" cy="429789"/>
          </a:xfrm>
        </p:grpSpPr>
        <p:sp>
          <p:nvSpPr>
            <p:cNvPr id="5" name="Rounded Rectangle 4">
              <a:extLst>
                <a:ext uri="{FF2B5EF4-FFF2-40B4-BE49-F238E27FC236}">
                  <a16:creationId xmlns:a16="http://schemas.microsoft.com/office/drawing/2014/main" id="{4599F8B4-C03F-068E-8942-F0CB916B0A37}"/>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hlinkClick r:id="rId3" action="ppaction://hlinksldjump"/>
              <a:extLst>
                <a:ext uri="{FF2B5EF4-FFF2-40B4-BE49-F238E27FC236}">
                  <a16:creationId xmlns:a16="http://schemas.microsoft.com/office/drawing/2014/main" id="{345C9EB7-FBCD-8D90-5184-544734C717DB}"/>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spTree>
    <p:extLst>
      <p:ext uri="{BB962C8B-B14F-4D97-AF65-F5344CB8AC3E}">
        <p14:creationId xmlns:p14="http://schemas.microsoft.com/office/powerpoint/2010/main" val="3858434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19</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842002" y="439411"/>
            <a:ext cx="10508005"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Identity Management &amp; Access Control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2648182910"/>
              </p:ext>
            </p:extLst>
          </p:nvPr>
        </p:nvGraphicFramePr>
        <p:xfrm>
          <a:off x="793930" y="1331245"/>
          <a:ext cx="10620996" cy="5024731"/>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The Identity Management and Access Control Policy governs Workforce Member access to information resources, including systems, workstations, and confidential data. Topics include:  </a:t>
                      </a:r>
                      <a:r>
                        <a:rPr lang="en-US" sz="1200" b="1" i="1" dirty="0">
                          <a:ln>
                            <a:noFill/>
                          </a:ln>
                          <a:solidFill>
                            <a:srgbClr val="4A5267"/>
                          </a:solidFill>
                          <a:latin typeface="Century Gothic" panose="020B0502020202020204" pitchFamily="34" charset="0"/>
                        </a:rPr>
                        <a:t>Access Establishment, Access Management, Identity Management, Emergency Access Procedure, Automatic Logoff</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§164.308(a)(4)(</a:t>
                      </a:r>
                      <a:r>
                        <a:rPr lang="en-US" sz="800" b="0" dirty="0" err="1">
                          <a:ln>
                            <a:noFill/>
                          </a:ln>
                          <a:solidFill>
                            <a:srgbClr val="4A5267"/>
                          </a:solidFill>
                          <a:latin typeface="Century Gothic" panose="020B0502020202020204" pitchFamily="34" charset="0"/>
                        </a:rPr>
                        <a:t>i</a:t>
                      </a:r>
                      <a:r>
                        <a:rPr lang="en-US" sz="800" b="0" dirty="0">
                          <a:ln>
                            <a:noFill/>
                          </a:ln>
                          <a:solidFill>
                            <a:srgbClr val="4A5267"/>
                          </a:solidFill>
                          <a:latin typeface="Century Gothic" panose="020B0502020202020204" pitchFamily="34" charset="0"/>
                        </a:rPr>
                        <a:t>): Information System Management</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§164.308(a)(4)(ii)(B): Access authorization</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§164.308(a)(4)(ii)(C): Access establishment and modification</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§164.308(a)(5)(ii)(D): Password Management </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§164.312(a)(1): Access Control</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§164.312(a)(2)(</a:t>
                      </a:r>
                      <a:r>
                        <a:rPr lang="en-US" sz="800" b="0" dirty="0" err="1">
                          <a:ln>
                            <a:noFill/>
                          </a:ln>
                          <a:solidFill>
                            <a:srgbClr val="4A5267"/>
                          </a:solidFill>
                          <a:latin typeface="Century Gothic" panose="020B0502020202020204" pitchFamily="34" charset="0"/>
                        </a:rPr>
                        <a:t>i</a:t>
                      </a:r>
                      <a:r>
                        <a:rPr lang="en-US" sz="800" b="0" dirty="0">
                          <a:ln>
                            <a:noFill/>
                          </a:ln>
                          <a:solidFill>
                            <a:srgbClr val="4A5267"/>
                          </a:solidFill>
                          <a:latin typeface="Century Gothic" panose="020B0502020202020204" pitchFamily="34" charset="0"/>
                        </a:rPr>
                        <a:t>): Unique User Identification</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§164.312(a)(2)(ii): Emergency Access Procedure</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§164.312(a)(2)(iii): Automatic Logoff</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§164.312 (c)(1): Integrity</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§164.312 (c)(2)(</a:t>
                      </a:r>
                      <a:r>
                        <a:rPr lang="en-US" sz="800" b="0" dirty="0" err="1">
                          <a:ln>
                            <a:noFill/>
                          </a:ln>
                          <a:solidFill>
                            <a:srgbClr val="4A5267"/>
                          </a:solidFill>
                          <a:latin typeface="Century Gothic" panose="020B0502020202020204" pitchFamily="34" charset="0"/>
                        </a:rPr>
                        <a:t>i</a:t>
                      </a:r>
                      <a:r>
                        <a:rPr lang="en-US" sz="800" b="0" dirty="0">
                          <a:ln>
                            <a:noFill/>
                          </a:ln>
                          <a:solidFill>
                            <a:srgbClr val="4A5267"/>
                          </a:solidFill>
                          <a:latin typeface="Century Gothic" panose="020B0502020202020204" pitchFamily="34" charset="0"/>
                        </a:rPr>
                        <a:t>): Mechanism to Authenticate Electronic Protected Health Information</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§164.312 (d): Person or Entity Authentication</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Health Industry Cybersecurity Practices (HICP): 3.M.A: Identity, 3.M.B: Provisioning, Transfers, and De-provisioning Procedures, 3.M.C: Authentication, 9.M.C: Identity and Access Management, 10.M.A: IT Controls</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NIST SP 800-53 Security Controls Mapping AC-1, AC-2, AC-3, AC-17, PS-7</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ISO/IEC 27001: 2005 A.11.2 User access management</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NIST SP 800-53 Security Controls Mapping: IA-2, IA-4, IA-5, IA-6, IA-7</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ISO/IEC 27002: 2005 Section 11.2.3 User password management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Asset and Data Management Policy</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Third-Party Management Policy</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Logging and Monitoring Policy</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Sanctions Procedure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Security Awareness and Training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Access Management Procedure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User Access Review Procedure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Emergency Mode Procedure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dirty="0">
                        <a:ln>
                          <a:noFill/>
                        </a:ln>
                        <a:solidFill>
                          <a:srgbClr val="4A5267"/>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grpSp>
        <p:nvGrpSpPr>
          <p:cNvPr id="3" name="Group 2">
            <a:extLst>
              <a:ext uri="{FF2B5EF4-FFF2-40B4-BE49-F238E27FC236}">
                <a16:creationId xmlns:a16="http://schemas.microsoft.com/office/drawing/2014/main" id="{2ECDCEC9-53CE-7DDE-D403-452B571DE136}"/>
              </a:ext>
            </a:extLst>
          </p:cNvPr>
          <p:cNvGrpSpPr/>
          <p:nvPr/>
        </p:nvGrpSpPr>
        <p:grpSpPr>
          <a:xfrm>
            <a:off x="8200160" y="6134979"/>
            <a:ext cx="3206337" cy="429789"/>
            <a:chOff x="7742712" y="5795158"/>
            <a:chExt cx="3206337" cy="429789"/>
          </a:xfrm>
        </p:grpSpPr>
        <p:sp>
          <p:nvSpPr>
            <p:cNvPr id="4" name="Rounded Rectangle 3">
              <a:extLst>
                <a:ext uri="{FF2B5EF4-FFF2-40B4-BE49-F238E27FC236}">
                  <a16:creationId xmlns:a16="http://schemas.microsoft.com/office/drawing/2014/main" id="{325697B9-D8F6-4C9C-187E-402CD5144CFA}"/>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hlinkClick r:id="rId2" action="ppaction://hlinksldjump"/>
              <a:extLst>
                <a:ext uri="{FF2B5EF4-FFF2-40B4-BE49-F238E27FC236}">
                  <a16:creationId xmlns:a16="http://schemas.microsoft.com/office/drawing/2014/main" id="{A11B63C7-C466-1C13-BC06-1A1850A1647E}"/>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spTree>
    <p:extLst>
      <p:ext uri="{BB962C8B-B14F-4D97-AF65-F5344CB8AC3E}">
        <p14:creationId xmlns:p14="http://schemas.microsoft.com/office/powerpoint/2010/main" val="3784602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C994CB81-7526-7049-900B-BF11BFA71A01}"/>
              </a:ext>
            </a:extLst>
          </p:cNvPr>
          <p:cNvSpPr/>
          <p:nvPr/>
        </p:nvSpPr>
        <p:spPr>
          <a:xfrm flipH="1">
            <a:off x="7847572" y="-83127"/>
            <a:ext cx="4419635" cy="7023226"/>
          </a:xfrm>
          <a:custGeom>
            <a:avLst/>
            <a:gdLst>
              <a:gd name="connsiteX0" fmla="*/ 8372475 w 8372475"/>
              <a:gd name="connsiteY0" fmla="*/ 14287 h 6915150"/>
              <a:gd name="connsiteX1" fmla="*/ 4014788 w 8372475"/>
              <a:gd name="connsiteY1" fmla="*/ 6915150 h 6915150"/>
              <a:gd name="connsiteX2" fmla="*/ 0 w 8372475"/>
              <a:gd name="connsiteY2" fmla="*/ 6915150 h 6915150"/>
              <a:gd name="connsiteX3" fmla="*/ 0 w 8372475"/>
              <a:gd name="connsiteY3" fmla="*/ 0 h 6915150"/>
              <a:gd name="connsiteX4" fmla="*/ 8372475 w 8372475"/>
              <a:gd name="connsiteY4" fmla="*/ 14287 h 6915150"/>
              <a:gd name="connsiteX0" fmla="*/ 8425309 w 8425309"/>
              <a:gd name="connsiteY0" fmla="*/ 0 h 6927589"/>
              <a:gd name="connsiteX1" fmla="*/ 4014788 w 8425309"/>
              <a:gd name="connsiteY1" fmla="*/ 6927589 h 6927589"/>
              <a:gd name="connsiteX2" fmla="*/ 0 w 8425309"/>
              <a:gd name="connsiteY2" fmla="*/ 6927589 h 6927589"/>
              <a:gd name="connsiteX3" fmla="*/ 0 w 8425309"/>
              <a:gd name="connsiteY3" fmla="*/ 12439 h 6927589"/>
              <a:gd name="connsiteX4" fmla="*/ 8425309 w 8425309"/>
              <a:gd name="connsiteY4" fmla="*/ 0 h 6927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09" h="6927589">
                <a:moveTo>
                  <a:pt x="8425309" y="0"/>
                </a:moveTo>
                <a:lnTo>
                  <a:pt x="4014788" y="6927589"/>
                </a:lnTo>
                <a:lnTo>
                  <a:pt x="0" y="6927589"/>
                </a:lnTo>
                <a:lnTo>
                  <a:pt x="0" y="12439"/>
                </a:lnTo>
                <a:lnTo>
                  <a:pt x="8425309" y="0"/>
                </a:lnTo>
                <a:close/>
              </a:path>
            </a:pathLst>
          </a:custGeom>
          <a:solidFill>
            <a:srgbClr val="3452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9" name="TextBox 8"/>
          <p:cNvSpPr txBox="1"/>
          <p:nvPr/>
        </p:nvSpPr>
        <p:spPr>
          <a:xfrm>
            <a:off x="1281911" y="670530"/>
            <a:ext cx="4578497" cy="707886"/>
          </a:xfrm>
          <a:prstGeom prst="rect">
            <a:avLst/>
          </a:prstGeom>
          <a:noFill/>
        </p:spPr>
        <p:txBody>
          <a:bodyPr wrap="none" rtlCol="0">
            <a:spAutoFit/>
          </a:bodyPr>
          <a:lstStyle/>
          <a:p>
            <a:r>
              <a:rPr lang="en-US" sz="4000" dirty="0">
                <a:solidFill>
                  <a:srgbClr val="DC1E35"/>
                </a:solidFill>
                <a:latin typeface="Century Gothic" panose="020B0502020202020204" pitchFamily="34" charset="0"/>
              </a:rPr>
              <a:t>Effective Policies: </a:t>
            </a:r>
          </a:p>
        </p:txBody>
      </p:sp>
      <p:sp>
        <p:nvSpPr>
          <p:cNvPr id="14" name="TextBox 13"/>
          <p:cNvSpPr txBox="1"/>
          <p:nvPr/>
        </p:nvSpPr>
        <p:spPr>
          <a:xfrm>
            <a:off x="1390388" y="2748990"/>
            <a:ext cx="5016702" cy="741037"/>
          </a:xfrm>
          <a:prstGeom prst="rect">
            <a:avLst/>
          </a:prstGeom>
          <a:noFill/>
        </p:spPr>
        <p:txBody>
          <a:bodyPr wrap="square" rtlCol="0">
            <a:spAutoFit/>
          </a:bodyPr>
          <a:lstStyle/>
          <a:p>
            <a:pPr>
              <a:lnSpc>
                <a:spcPct val="140000"/>
              </a:lnSpc>
            </a:pPr>
            <a:r>
              <a:rPr lang="en-US" sz="1600" dirty="0">
                <a:solidFill>
                  <a:srgbClr val="4A5267"/>
                </a:solidFill>
                <a:latin typeface="Century Gothic" panose="020B0502020202020204" pitchFamily="34" charset="0"/>
              </a:rPr>
              <a:t>Translate compliance requirements to business, process, culture, and patient needs.</a:t>
            </a:r>
          </a:p>
        </p:txBody>
      </p:sp>
      <p:sp>
        <p:nvSpPr>
          <p:cNvPr id="15" name="TextBox 14"/>
          <p:cNvSpPr txBox="1"/>
          <p:nvPr/>
        </p:nvSpPr>
        <p:spPr>
          <a:xfrm>
            <a:off x="1344111" y="3845688"/>
            <a:ext cx="4778242" cy="741037"/>
          </a:xfrm>
          <a:prstGeom prst="rect">
            <a:avLst/>
          </a:prstGeom>
          <a:noFill/>
        </p:spPr>
        <p:txBody>
          <a:bodyPr wrap="square" rtlCol="0">
            <a:spAutoFit/>
          </a:bodyPr>
          <a:lstStyle/>
          <a:p>
            <a:pPr>
              <a:lnSpc>
                <a:spcPct val="140000"/>
              </a:lnSpc>
            </a:pPr>
            <a:r>
              <a:rPr lang="en-US" sz="1600" dirty="0">
                <a:solidFill>
                  <a:srgbClr val="4A5267"/>
                </a:solidFill>
                <a:latin typeface="Century Gothic" panose="020B0502020202020204" pitchFamily="34" charset="0"/>
              </a:rPr>
              <a:t>Drive uniformity and consistency in behavior and process to improve compliance. </a:t>
            </a:r>
          </a:p>
        </p:txBody>
      </p:sp>
      <p:sp>
        <p:nvSpPr>
          <p:cNvPr id="16" name="TextBox 15"/>
          <p:cNvSpPr txBox="1"/>
          <p:nvPr/>
        </p:nvSpPr>
        <p:spPr>
          <a:xfrm>
            <a:off x="1317758" y="4942386"/>
            <a:ext cx="5016702" cy="741037"/>
          </a:xfrm>
          <a:prstGeom prst="rect">
            <a:avLst/>
          </a:prstGeom>
          <a:noFill/>
        </p:spPr>
        <p:txBody>
          <a:bodyPr wrap="square" rtlCol="0">
            <a:spAutoFit/>
          </a:bodyPr>
          <a:lstStyle/>
          <a:p>
            <a:pPr>
              <a:lnSpc>
                <a:spcPct val="140000"/>
              </a:lnSpc>
            </a:pPr>
            <a:r>
              <a:rPr lang="en-US" sz="1600" dirty="0">
                <a:solidFill>
                  <a:srgbClr val="4A5267"/>
                </a:solidFill>
                <a:latin typeface="Century Gothic" panose="020B0502020202020204" pitchFamily="34" charset="0"/>
              </a:rPr>
              <a:t>Simplify complex requirements for practical application.</a:t>
            </a:r>
          </a:p>
        </p:txBody>
      </p:sp>
      <p:sp>
        <p:nvSpPr>
          <p:cNvPr id="21" name="TextBox 20">
            <a:extLst>
              <a:ext uri="{FF2B5EF4-FFF2-40B4-BE49-F238E27FC236}">
                <a16:creationId xmlns:a16="http://schemas.microsoft.com/office/drawing/2014/main" id="{AE02EDFC-D53A-AD4F-AB43-883294B1AED7}"/>
              </a:ext>
            </a:extLst>
          </p:cNvPr>
          <p:cNvSpPr txBox="1"/>
          <p:nvPr/>
        </p:nvSpPr>
        <p:spPr>
          <a:xfrm>
            <a:off x="11562399" y="6224947"/>
            <a:ext cx="268022" cy="276999"/>
          </a:xfrm>
          <a:prstGeom prst="rect">
            <a:avLst/>
          </a:prstGeom>
          <a:noFill/>
        </p:spPr>
        <p:txBody>
          <a:bodyPr wrap="none" rtlCol="0">
            <a:spAutoFit/>
          </a:bodyPr>
          <a:lstStyle/>
          <a:p>
            <a:pPr algn="r"/>
            <a:fld id="{3D84D9FA-1F41-744C-B738-DD7336045975}" type="slidenum">
              <a:rPr lang="en-US" sz="1200" smtClean="0">
                <a:solidFill>
                  <a:srgbClr val="FFFFFF"/>
                </a:solidFill>
                <a:latin typeface="Century Gothic" panose="020B0502020202020204" pitchFamily="34" charset="0"/>
              </a:rPr>
              <a:t>2</a:t>
            </a:fld>
            <a:endParaRPr lang="en-US" sz="1200" dirty="0">
              <a:solidFill>
                <a:srgbClr val="FFFFFF"/>
              </a:solidFill>
              <a:latin typeface="Century Gothic" panose="020B0502020202020204" pitchFamily="34" charset="0"/>
            </a:endParaRPr>
          </a:p>
        </p:txBody>
      </p:sp>
      <p:cxnSp>
        <p:nvCxnSpPr>
          <p:cNvPr id="23" name="Straight Connector 22">
            <a:extLst>
              <a:ext uri="{FF2B5EF4-FFF2-40B4-BE49-F238E27FC236}">
                <a16:creationId xmlns:a16="http://schemas.microsoft.com/office/drawing/2014/main" id="{6A101113-915D-4F40-9835-AF45DDE0B5CA}"/>
              </a:ext>
            </a:extLst>
          </p:cNvPr>
          <p:cNvCxnSpPr>
            <a:cxnSpLocks/>
          </p:cNvCxnSpPr>
          <p:nvPr/>
        </p:nvCxnSpPr>
        <p:spPr>
          <a:xfrm>
            <a:off x="11857528" y="6175091"/>
            <a:ext cx="0" cy="361771"/>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46C9ECE-131A-9E41-97E6-2CBF62B3840E}"/>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3" name="Picture 2" descr="Puzzle">
            <a:extLst>
              <a:ext uri="{FF2B5EF4-FFF2-40B4-BE49-F238E27FC236}">
                <a16:creationId xmlns:a16="http://schemas.microsoft.com/office/drawing/2014/main" id="{22D85802-D2CA-4412-C842-2ED67EC2B0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8598" y="2439137"/>
            <a:ext cx="4223777" cy="2813101"/>
          </a:xfrm>
          <a:prstGeom prst="rect">
            <a:avLst/>
          </a:prstGeom>
        </p:spPr>
      </p:pic>
      <p:pic>
        <p:nvPicPr>
          <p:cNvPr id="7" name="Graphic 6" descr="Checkmark outline">
            <a:extLst>
              <a:ext uri="{FF2B5EF4-FFF2-40B4-BE49-F238E27FC236}">
                <a16:creationId xmlns:a16="http://schemas.microsoft.com/office/drawing/2014/main" id="{3216E62C-FCA7-6AC9-0B5A-089A132F361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0198" y="2735412"/>
            <a:ext cx="441713" cy="524694"/>
          </a:xfrm>
          <a:prstGeom prst="rect">
            <a:avLst/>
          </a:prstGeom>
        </p:spPr>
      </p:pic>
      <p:pic>
        <p:nvPicPr>
          <p:cNvPr id="12" name="Graphic 11" descr="Checkmark outline">
            <a:extLst>
              <a:ext uri="{FF2B5EF4-FFF2-40B4-BE49-F238E27FC236}">
                <a16:creationId xmlns:a16="http://schemas.microsoft.com/office/drawing/2014/main" id="{C0046E7D-4BA4-2BA6-46DF-582611EEED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0198" y="3845688"/>
            <a:ext cx="441713" cy="524694"/>
          </a:xfrm>
          <a:prstGeom prst="rect">
            <a:avLst/>
          </a:prstGeom>
        </p:spPr>
      </p:pic>
      <p:pic>
        <p:nvPicPr>
          <p:cNvPr id="17" name="Graphic 16" descr="Checkmark outline">
            <a:extLst>
              <a:ext uri="{FF2B5EF4-FFF2-40B4-BE49-F238E27FC236}">
                <a16:creationId xmlns:a16="http://schemas.microsoft.com/office/drawing/2014/main" id="{C14C3029-F26F-73CA-DD83-60B496D8EE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2398" y="4972101"/>
            <a:ext cx="441713" cy="524694"/>
          </a:xfrm>
          <a:prstGeom prst="rect">
            <a:avLst/>
          </a:prstGeom>
        </p:spPr>
      </p:pic>
      <p:sp>
        <p:nvSpPr>
          <p:cNvPr id="19" name="TextBox 18">
            <a:extLst>
              <a:ext uri="{FF2B5EF4-FFF2-40B4-BE49-F238E27FC236}">
                <a16:creationId xmlns:a16="http://schemas.microsoft.com/office/drawing/2014/main" id="{4FC1B33D-227D-13D7-4FF0-8F2ED34B46BB}"/>
              </a:ext>
            </a:extLst>
          </p:cNvPr>
          <p:cNvSpPr txBox="1"/>
          <p:nvPr/>
        </p:nvSpPr>
        <p:spPr>
          <a:xfrm>
            <a:off x="1389998" y="1326572"/>
            <a:ext cx="6096000" cy="1153457"/>
          </a:xfrm>
          <a:prstGeom prst="rect">
            <a:avLst/>
          </a:prstGeom>
          <a:noFill/>
        </p:spPr>
        <p:txBody>
          <a:bodyPr wrap="square">
            <a:spAutoFit/>
          </a:bodyPr>
          <a:lstStyle/>
          <a:p>
            <a:pPr>
              <a:lnSpc>
                <a:spcPct val="150000"/>
              </a:lnSpc>
            </a:pPr>
            <a:r>
              <a:rPr lang="en-US" sz="1600" dirty="0">
                <a:solidFill>
                  <a:srgbClr val="4A5267"/>
                </a:solidFill>
                <a:latin typeface="Century Gothic" panose="020B0502020202020204" pitchFamily="34" charset="0"/>
              </a:rPr>
              <a:t>Organizational policies and procedures are just one piece in building a security-focused culture. Effective policies and procedures: </a:t>
            </a:r>
          </a:p>
        </p:txBody>
      </p:sp>
      <p:pic>
        <p:nvPicPr>
          <p:cNvPr id="5" name="Picture 4">
            <a:extLst>
              <a:ext uri="{FF2B5EF4-FFF2-40B4-BE49-F238E27FC236}">
                <a16:creationId xmlns:a16="http://schemas.microsoft.com/office/drawing/2014/main" id="{51598B9A-7758-8CB5-B316-6DFDBB3221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11488" y="269969"/>
            <a:ext cx="1646040" cy="754504"/>
          </a:xfrm>
          <a:prstGeom prst="rect">
            <a:avLst/>
          </a:prstGeom>
        </p:spPr>
      </p:pic>
      <p:pic>
        <p:nvPicPr>
          <p:cNvPr id="2" name="Picture 1">
            <a:extLst>
              <a:ext uri="{FF2B5EF4-FFF2-40B4-BE49-F238E27FC236}">
                <a16:creationId xmlns:a16="http://schemas.microsoft.com/office/drawing/2014/main" id="{5987BAFC-F877-F98C-D3B6-A571CBA6493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1519864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20</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3537452" y="439411"/>
            <a:ext cx="5117105"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Remote Access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1889043993"/>
              </p:ext>
            </p:extLst>
          </p:nvPr>
        </p:nvGraphicFramePr>
        <p:xfrm>
          <a:off x="793930" y="1331245"/>
          <a:ext cx="10620996" cy="4476091"/>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Remote Work and Access Policy sets forth requirements and acceptable criteria for remote access to the organization’s network, information systems, and assets:  </a:t>
                      </a:r>
                      <a:r>
                        <a:rPr lang="en-US" sz="1200" b="1" i="1" dirty="0">
                          <a:ln>
                            <a:noFill/>
                          </a:ln>
                          <a:solidFill>
                            <a:srgbClr val="4A5267"/>
                          </a:solidFill>
                          <a:latin typeface="Century Gothic" panose="020B0502020202020204" pitchFamily="34" charset="0"/>
                        </a:rPr>
                        <a:t>Remote Work, Remote Access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§164.308(a)(3) Workforce Security</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§164.308(a)(5)(</a:t>
                      </a:r>
                      <a:r>
                        <a:rPr lang="en-US" sz="800" b="0" dirty="0" err="1">
                          <a:ln>
                            <a:noFill/>
                          </a:ln>
                          <a:solidFill>
                            <a:srgbClr val="4A5267"/>
                          </a:solidFill>
                          <a:latin typeface="Century Gothic" panose="020B0502020202020204" pitchFamily="34" charset="0"/>
                        </a:rPr>
                        <a:t>i</a:t>
                      </a:r>
                      <a:r>
                        <a:rPr lang="en-US" sz="800" b="0" dirty="0">
                          <a:ln>
                            <a:noFill/>
                          </a:ln>
                          <a:solidFill>
                            <a:srgbClr val="4A5267"/>
                          </a:solidFill>
                          <a:latin typeface="Century Gothic" panose="020B0502020202020204" pitchFamily="34" charset="0"/>
                        </a:rPr>
                        <a:t>) Security Awareness and Training</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§164.308(a)(5)(ii)(A): Security Reminders</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§164.308(a)(5)(ii)(B): Protection from Malicious Software</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§164.308(a)(5)(ii)(C): Log-in Monitoring</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§164.308(a)(6)(ii): Response and Reporting</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§164.308(a)(5)(ii)(D): Password Management</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 164.316(b)(1) (includes Time Limit, Availability, Updates)</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Health Industry Cybersecurity Practices (HICP): 10.M.A: Acceptable Use/E-Mail Use, 10.M.A: Laptop, Portable Devices, and Remote Use</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HIPAA NIST SP 800-66 Section 4.21</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NIST SP 800-66 Section 4.21</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NIST SP 800-53 Security Controls Mapping RA-1, PL-1, PL-2, PL-3, RA-1, RA-3</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ISO/IEC 27001: A.5 Security policy</a:t>
                      </a:r>
                    </a:p>
                    <a:p>
                      <a:pPr marL="285750" indent="-285750" algn="l">
                        <a:buFont typeface="Arial" panose="020B0604020202020204" pitchFamily="34" charset="0"/>
                        <a:buChar char="•"/>
                      </a:pPr>
                      <a:r>
                        <a:rPr lang="en-US" sz="800" b="0" dirty="0">
                          <a:ln>
                            <a:noFill/>
                          </a:ln>
                          <a:solidFill>
                            <a:srgbClr val="4A5267"/>
                          </a:solidFill>
                          <a:latin typeface="Century Gothic" panose="020B0502020202020204" pitchFamily="34" charset="0"/>
                        </a:rPr>
                        <a:t>ISO/IEC 27002: 2005 Section 5: Security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 </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Sanctions Procedure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Third-Party Management Policy</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Transmission and Storage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NA</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Some organizations may have a special Remote Work Agreement or Form that needs to be signed by the member requesting remote access. If so, that should be added to this Policy. In some cases, organizations require members to sign the policy directly.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1DA44CB3-DA5E-C532-1754-678020F089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69B112E2-9B46-9D02-36A7-04CE053C8E53}"/>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E45769E1-012B-037C-282B-AE86E5DB4A49}"/>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D8BE79CB-9145-F14E-7FCD-A704039D9BF6}"/>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495120C3-DDAE-E7A8-B43D-3A268BE01A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1276866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21</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1837913" y="439411"/>
            <a:ext cx="8231741"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Security Awareness &amp; Training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1802904462"/>
              </p:ext>
            </p:extLst>
          </p:nvPr>
        </p:nvGraphicFramePr>
        <p:xfrm>
          <a:off x="793930" y="1331245"/>
          <a:ext cx="10620996" cy="4524607"/>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This policy outlines scope, responsibilities, processes associated with security awareness training, privacy, and cyber security awareness and training. Topics include:  </a:t>
                      </a:r>
                      <a:r>
                        <a:rPr lang="en-US" sz="1200" b="1" i="1" dirty="0">
                          <a:ln>
                            <a:noFill/>
                          </a:ln>
                          <a:solidFill>
                            <a:srgbClr val="4A5267"/>
                          </a:solidFill>
                          <a:latin typeface="Century Gothic" panose="020B0502020202020204" pitchFamily="34" charset="0"/>
                        </a:rPr>
                        <a:t>Information Security and Privacy Training, Information Security and Privacy Awareness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 Workforce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§164.308(a)(5)(</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Security Awareness and Training</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§164.308(a)(5)(ii)(A): Security Reminders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§164.308(a)(5)(ii)(B): Protection from Malicious Software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§164.308(a)(5)(ii)(C): Log-in Monitoring</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§164.308(a)(6)(ii): Response and Reporting</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§164.308(a)(5)(ii)(D): Password Management</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164.316(b)(1) (includes Time Limit, Availability, Updates)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10.M.A: Acceptable Use/E-Mail Use, 10.M.A: Laptop, Portable Devices, and Remote Use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NIST SP 800-66 Section 4.21</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Section 4.21</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Security Controls Mapping RA-1, PL-1, PL-2, PL-3, RA-1, RA-3</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A.5 Security policy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Section 5: Security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Security Training and Awareness Plan</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Given the scope of this library, this policy is focused on security training. Organizations often include Privacy related topics and should update this Policy accordingly.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8AF851F8-84BA-F3F1-B55B-64A56EAA55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E6437226-4CF9-A0BC-C893-258FD1A845CD}"/>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2D5FB959-07F2-6484-3F58-3744254521BE}"/>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58BA3916-246B-A05D-5BBD-D65D022DAE9E}"/>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52EB71E5-E6D1-B689-0922-43FD1EC47E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1030271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22</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2300735" y="439411"/>
            <a:ext cx="7590539"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Security Incident Response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3117161330"/>
              </p:ext>
            </p:extLst>
          </p:nvPr>
        </p:nvGraphicFramePr>
        <p:xfrm>
          <a:off x="793930" y="1331245"/>
          <a:ext cx="10620996" cy="384845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This Policy outlines the scope, responsibilities, and guidelines for responding to security incidents within the organization. Topics include: </a:t>
                      </a:r>
                      <a:r>
                        <a:rPr lang="en-US" sz="1200" b="1" i="1" dirty="0">
                          <a:ln>
                            <a:noFill/>
                          </a:ln>
                          <a:solidFill>
                            <a:srgbClr val="4A5267"/>
                          </a:solidFill>
                          <a:latin typeface="Century Gothic" panose="020B0502020202020204" pitchFamily="34" charset="0"/>
                        </a:rPr>
                        <a:t>Security Incident Management, Security Incident and Breach Response Team, Security Incident Response, Training and Testing, Updates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§164.308(a)(6)(</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Security Incident Response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§164.308(a)(6)(ii): Response and Reporting</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8.M.B: Incident Response, 10.M.A: Incident Reporting and Checklist</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Guide for Implementing the Health Insurance Portability and Accountability Act (HIPAA) 4.6. Security Incident Procedures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Security Controls Mapping: IR-4, IR-5, IR-6, IR-7</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Section 13 Information security incident management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2005 Section A.13 Information security incident management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Security Incident Response Plan</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HIPAA Data Breach Reporting Policy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This policy may be incorporated into a broader incident response policy which covers environmental, chemical, and other emergency response and incidents.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Online recommends the details related to Incident Response are outlined in a supporting Incident Response Plan (IRP) which should include specific procedures and playbooks related to security related incidents, such as Ransomware .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E544F9F9-2087-4AE7-D06D-2B2472A4A5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A4E99626-E804-5C35-A65D-13102B1C625B}"/>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1A5092D7-8D14-6E65-137A-88A4B6442DF3}"/>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46B543B3-1EBF-DE93-D35E-CA9C42315113}"/>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37F504AE-E232-30CA-8047-D9EC0EE139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916758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23</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925358" y="439411"/>
            <a:ext cx="10341293"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Business Continuity &amp; Disaster Recovery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3636837938"/>
              </p:ext>
            </p:extLst>
          </p:nvPr>
        </p:nvGraphicFramePr>
        <p:xfrm>
          <a:off x="793930" y="1331245"/>
          <a:ext cx="10620996" cy="3500731"/>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Business Continuity and Disaster Recovery Policy serves as a basis for the Business Continuity and Disaster Recovery Plan (BC/DR Plan) for handling responses to system emergencies involving confidential data, including ePHI.. Topics include: </a:t>
                      </a:r>
                      <a:r>
                        <a:rPr lang="en-US" sz="1200" b="1" i="1" dirty="0">
                          <a:ln>
                            <a:noFill/>
                          </a:ln>
                          <a:solidFill>
                            <a:srgbClr val="4A5267"/>
                          </a:solidFill>
                          <a:latin typeface="Century Gothic" panose="020B0502020202020204" pitchFamily="34" charset="0"/>
                        </a:rPr>
                        <a:t>Business Continuity Governance, Criticality, Backups, Recovery, Emergency Mode, Testing and Revision</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§164.308(a)(7)(</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Contingency Plan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§164.308(a)(7)(ii)(A): Data Backup Plan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§164.308(a)(7)(ii)(B): Disaster Recovery Plan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§164.308(a)(7)(ii)(C): Emergency Mode Operation Plan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§164.308(a)(7)(ii)(D): Testing and Revision Procedures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4.M.D: Backup Strategies, 10.M.A: Disaster Recovery Plan</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Business Continuity/Disaster Recovery Plan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Asset and Data Management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a:ln>
                            <a:noFill/>
                          </a:ln>
                          <a:solidFill>
                            <a:srgbClr val="4A5267"/>
                          </a:solidFill>
                          <a:latin typeface="Century Gothic" panose="020B0502020202020204" pitchFamily="34" charset="0"/>
                        </a:rPr>
                        <a:t>Data Backup Procedures</a:t>
                      </a:r>
                      <a:endParaRPr lang="en-US" sz="1200" b="0" dirty="0">
                        <a:ln>
                          <a:noFill/>
                        </a:ln>
                        <a:solidFill>
                          <a:srgbClr val="4A5267"/>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NA</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grpSp>
        <p:nvGrpSpPr>
          <p:cNvPr id="4" name="Group 3">
            <a:extLst>
              <a:ext uri="{FF2B5EF4-FFF2-40B4-BE49-F238E27FC236}">
                <a16:creationId xmlns:a16="http://schemas.microsoft.com/office/drawing/2014/main" id="{143AB66C-771A-AADF-59F2-11E204397B90}"/>
              </a:ext>
            </a:extLst>
          </p:cNvPr>
          <p:cNvGrpSpPr/>
          <p:nvPr/>
        </p:nvGrpSpPr>
        <p:grpSpPr>
          <a:xfrm>
            <a:off x="8200160" y="6134979"/>
            <a:ext cx="3206337" cy="429789"/>
            <a:chOff x="7742712" y="5795158"/>
            <a:chExt cx="3206337" cy="429789"/>
          </a:xfrm>
        </p:grpSpPr>
        <p:sp>
          <p:nvSpPr>
            <p:cNvPr id="5" name="Rounded Rectangle 4">
              <a:extLst>
                <a:ext uri="{FF2B5EF4-FFF2-40B4-BE49-F238E27FC236}">
                  <a16:creationId xmlns:a16="http://schemas.microsoft.com/office/drawing/2014/main" id="{831B77F8-2FBD-792C-0576-0658C7CD7E94}"/>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hlinkClick r:id="rId2" action="ppaction://hlinksldjump"/>
              <a:extLst>
                <a:ext uri="{FF2B5EF4-FFF2-40B4-BE49-F238E27FC236}">
                  <a16:creationId xmlns:a16="http://schemas.microsoft.com/office/drawing/2014/main" id="{C8A50625-4948-B6A1-8E2F-A4A6E28E6FD5}"/>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8" name="Picture 7">
            <a:extLst>
              <a:ext uri="{FF2B5EF4-FFF2-40B4-BE49-F238E27FC236}">
                <a16:creationId xmlns:a16="http://schemas.microsoft.com/office/drawing/2014/main" id="{E930ECFA-0796-ED0C-D9CF-4D49DDEF9F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3071674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24</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2381685" y="439411"/>
            <a:ext cx="7428637"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Third Party Management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90198149"/>
              </p:ext>
            </p:extLst>
          </p:nvPr>
        </p:nvGraphicFramePr>
        <p:xfrm>
          <a:off x="793930" y="1331245"/>
          <a:ext cx="10620996" cy="4689451"/>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dirty="0">
                          <a:ln>
                            <a:noFill/>
                          </a:ln>
                          <a:solidFill>
                            <a:srgbClr val="4A5267"/>
                          </a:solidFill>
                          <a:latin typeface="Century Gothic" panose="020B0502020202020204" pitchFamily="34" charset="0"/>
                        </a:rPr>
                        <a:t>This policy outlines the requirements for the management of third-parties and Business Associates (BAs) who have access to and handle confidential data, including ePHI, and information resources.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Third-Party Agreements , Third-Party Management, Third-Party Security Controls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§164.308(a)(3)(ii)(A): Authorization and/or supervision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§164.308(a)(3)(ii)(B): Workforce clearance procedure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§164.308(a)(3)(ii)(C): Termination procedures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§164.308(a)(4)(</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Information System Management</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§164.308(a)(4)(ii)(B): Access authorization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§164.308(a)(4)(ii)(C): Access establishment and modification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§164.308(b)(1): Business Associates Contract and Other Arrangements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§164.308(a)(6)(</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Security Incident Response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 164.316(b)(1): (includes Time Limit, Availability, Updates)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Data and Asset Management Policy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Security Risk Management Policy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Identity Management and Access Control Policy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Acceptable Use Policy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Remote Access Policy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Security Incident Response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Access Management Procedure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NA</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3CCD68D7-959C-CBD4-4B43-9E8736E792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415DCA97-5175-7BFB-942A-AF6AA24625F4}"/>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D3AF7C0D-F0D0-1B67-E056-F76E1AA0F432}"/>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A8DECC68-9BCD-A8CE-0E03-E25B5A5F1938}"/>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4C651B70-C6FE-ED85-0887-55F41A7C17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016369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25</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3663286" y="439411"/>
            <a:ext cx="4865434"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Facility Access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3553522540"/>
              </p:ext>
            </p:extLst>
          </p:nvPr>
        </p:nvGraphicFramePr>
        <p:xfrm>
          <a:off x="793930" y="1331245"/>
          <a:ext cx="10620996" cy="4110331"/>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n>
                            <a:noFill/>
                          </a:ln>
                          <a:solidFill>
                            <a:srgbClr val="4A5267"/>
                          </a:solidFill>
                          <a:latin typeface="Century Gothic" panose="020B0502020202020204" pitchFamily="34" charset="0"/>
                        </a:rPr>
                        <a:t>The Facility Access Policy details how physical access to the organization’s facilities and applications is controlled, while ensuring properly authorized access is allowed.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Facility Security Plan, Facility and Physical Access Controls, Contingency Operations, Maintenance Procedures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 (a)(1): Facility Access Controls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 (a)(2)(</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Contingency Operations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 (a)(2)(ii): Facility Security Plan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 (a)(2)(iii): Access Control Validation Procedures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 (a)(2)(iv): Maintenance Records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Guide for Implementing the Health Insurance Portability and Accountability Act (HIPAA) 4.10. Facility Access Controls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Security Controls Mapping: PE-1, PE-2, PE-3, PE-4, PE-5, CP-2, CP-6, CP-7, PE-17,  PL-2, PL-6, AC-3, PE-6, PE-7, PE-8, MA-1122, MA-2, MA-6</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Sections 9 Physical And Environmental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2005 Section A.9 Physical and Environmental security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Business Continuity and Disaster Recovery Plan</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Facility Security Plan</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Access Control and Validation Procedure</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Maintenance Records Procedure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Given the variation of physical controls in place at organizations, this policy was developed assuming that detailed controls will be included in an organization’s corresponding Facility Security Plan.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5006311F-3607-7B58-F2CB-6CD4CAE745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674D8002-68DB-2FEE-0ADD-5F266EFB0FD6}"/>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7198CDA1-ADB5-CCE8-CC33-F3431D64043D}"/>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997EF3A0-E9CF-84D7-C023-1B7CF50F41B9}"/>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8E83E9DB-9AE2-8AB0-28CB-7423BCC5F4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4618928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26</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3465317" y="439411"/>
            <a:ext cx="5261377"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Acceptable Use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1633240611"/>
              </p:ext>
            </p:extLst>
          </p:nvPr>
        </p:nvGraphicFramePr>
        <p:xfrm>
          <a:off x="793930" y="1331245"/>
          <a:ext cx="10620996" cy="464093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n>
                            <a:noFill/>
                          </a:ln>
                          <a:solidFill>
                            <a:srgbClr val="4A5267"/>
                          </a:solidFill>
                          <a:latin typeface="Century Gothic" panose="020B0502020202020204" pitchFamily="34" charset="0"/>
                        </a:rPr>
                        <a:t>The Acceptable Use Policy outlines the acceptable use of information resources, including workstations, information systems, applications, equipment, or other resources that may store confidential information.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General Use, Workstation Security, Unacceptable Use, Clean Desk, Terms and Conditions of Employment</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§164.310(b) Workstation Use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§164.310(c) Workstation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§164.310(d)(2)(iii): Accountability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§164.312(a)(2)(iii): Automatic Logoff</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10.M.A: Acceptable Use/E-Mail Use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CA-6 Security Authorization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2005 - Section 5 Management responsibility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 Section 7.1 Responsibility for Assets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Section 4.3. Workforce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AC-2, PS-1, PS-3, PS-4, PS-5, PS-6</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2005 - Sections A.8.3 Termination or change of employment, A.8.1.2 Screening</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Identity Management and Access Control Policy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Remote Access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System Configuration Procedures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Organizations have different processes and requirements for employee forms and documentation. Insert appropriate forms or documents that formalize the employee’s agreement to policies and their responsibility to the company.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Online recommends that the organization configure systems to automatically save downloads to a secure, shared drive to the extent possible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08371935-6DA3-E992-5B4E-156E32E3CD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6F7C59A9-25E6-9A84-867C-62DD31AA2032}"/>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55CCA8C2-C1C0-AFE8-7B05-2F90C6BDE0F6}"/>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A5BE3ED5-C439-A423-3208-FA50949C18D6}"/>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469DE4C0-F240-121D-EB2E-EE6693D27C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1917760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27</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2341256" y="439411"/>
            <a:ext cx="7225055"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Device &amp; Media Controls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2727834888"/>
              </p:ext>
            </p:extLst>
          </p:nvPr>
        </p:nvGraphicFramePr>
        <p:xfrm>
          <a:off x="793930" y="1331245"/>
          <a:ext cx="10620996" cy="4262731"/>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n>
                            <a:noFill/>
                          </a:ln>
                          <a:solidFill>
                            <a:srgbClr val="4A5267"/>
                          </a:solidFill>
                          <a:latin typeface="Century Gothic" panose="020B0502020202020204" pitchFamily="34" charset="0"/>
                        </a:rPr>
                        <a:t>The Device and Media Controls Policy governs the receipt and removal of hardware and electronic media that contain confidential data, including ePHI, in and out of organizational facilities and movement within facilities.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Accountability, Data Backup and Storage, Media Reuse, Disposal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Security Rule 164.310(d)(1): Device and Media Controls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Security Rule 164.310(d)(2)(</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Disposal</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Security Rule 164.310(d)(2)(ii): Media Reuse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Security Rule 164.310(d)(2)(iii): Accountability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Security Rule 164.310(d)(2)(iii): Data Backup and Storage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5.M.C: Secure Storage for Inactive Devices, 5.M.D: Decommissioning Assets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NIST SP 800-66 Section 4.21</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Section 4.21</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Security Controls Mapping RA-1, PL-1, PL-2, PL-3, RA-1, RA-3</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A.5 Security policy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Section 5: Security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Identity Management and Access Control Policy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Remote Access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System Configuration Procedures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Given the variation of disposal, Online suggests the organization reference NIST 800-88: Guidelines for Media Disposal for best practice recommendations.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21572B7A-29B7-CCE5-3A2F-066F1D5F77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76EE1F4F-B4F3-61EC-00A7-56B357EEDF2E}"/>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BBFC2CDE-7470-8E32-FF2B-DDEF47E22506}"/>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40095D3D-EE07-FB8D-BB12-A2E7319494F3}"/>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0D799E46-520C-636E-D18F-095DCDD2A3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2654969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28</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2877026" y="439411"/>
            <a:ext cx="6437980"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Logging &amp; Monitoring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1109854178"/>
              </p:ext>
            </p:extLst>
          </p:nvPr>
        </p:nvGraphicFramePr>
        <p:xfrm>
          <a:off x="785502" y="1390622"/>
          <a:ext cx="10620996" cy="3445363"/>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n>
                            <a:noFill/>
                          </a:ln>
                          <a:solidFill>
                            <a:srgbClr val="4A5267"/>
                          </a:solidFill>
                          <a:latin typeface="Century Gothic" panose="020B0502020202020204" pitchFamily="34" charset="0"/>
                        </a:rPr>
                        <a:t>This Policy governs logging which will take place on the network, system, and application level to monitor login, access, activity, and movement of data.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Audit Logs and Monitoring, Audit Activities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§164.312(b) Audit Controls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§164.308(a)(1)(ii)(D) Security Management Process --Information System Activity Review</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800-66 Guide for Implementing the Health Insurance Portability and Accountability Act (HIPAA) Security Rule Section Audit Controls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NIST SP 800-53 Security Controls Mapping AU-1, AU-2, AU-3, AU-4, AU-6, AU-7</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27002: 2005 15.3 Information Systems Audit Considerations; 10.10.1 Audit logging</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ISO/IEC 27001: 2005 A.15.3 Information Systems Audit Considerations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dirty="0">
                          <a:ln>
                            <a:noFill/>
                          </a:ln>
                          <a:solidFill>
                            <a:srgbClr val="4A5267"/>
                          </a:solidFill>
                          <a:latin typeface="Century Gothic" panose="020B0502020202020204" pitchFamily="34" charset="0"/>
                        </a:rPr>
                        <a:t>Audit Procedures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Depending on the size of the organization, a SIEM or other Monitoring Mechanism may be in place. Each organization should update this content appropriately to reflect its current monitoring approach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DFA3633C-B6CE-69C6-997F-7D529C897B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3AC7C35D-9C28-0F38-FA1B-77D86A48BCB8}"/>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C30F5095-4D5C-D0C1-AFCE-A8BF4AB2AFE3}"/>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4B33A8CB-5B77-5D16-C6D6-792846F8B9FB}"/>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FECF3ABF-1E2B-4F03-C82D-1421FC538F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388380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29</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2767224" y="439411"/>
            <a:ext cx="6657592"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Transmission &amp; Storage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4071146384"/>
              </p:ext>
            </p:extLst>
          </p:nvPr>
        </p:nvGraphicFramePr>
        <p:xfrm>
          <a:off x="785502" y="1291656"/>
          <a:ext cx="10620996" cy="518957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n>
                            <a:noFill/>
                          </a:ln>
                          <a:solidFill>
                            <a:srgbClr val="4A5267"/>
                          </a:solidFill>
                          <a:latin typeface="Century Gothic" panose="020B0502020202020204" pitchFamily="34" charset="0"/>
                        </a:rPr>
                        <a:t>The Transmission and Storage Policy establishes guidelines for Workforce Members to ensure the secure transmission and storage of confidential data, including electronic protected health information (ePHI).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Protection From Malicious Software, Encryption and Decryption, Integrity Controls, Network and Systems Management and Administration</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§164.312(a)(2)(iv): Encryption and Decryption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 (c)(1): Integrity </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 (e)(1): Transmission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 (e)(2)(</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Integrity Controls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 (e)(2)(ii): Encryption</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Acceptable Use Policy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Remote Access Policy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Workforce Security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i="1" dirty="0">
                          <a:ln>
                            <a:noFill/>
                          </a:ln>
                          <a:solidFill>
                            <a:srgbClr val="4A5267"/>
                          </a:solidFill>
                          <a:latin typeface="Century Gothic" panose="020B0502020202020204" pitchFamily="34" charset="0"/>
                        </a:rPr>
                        <a:t>NA</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If you outsource your data operations, change this to indicate that you require your outsourced entity to have a policy/procedure that includes these activities.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For 3.2.1, although the HIPAA Security Rule includes encryption as an “addressable standard” and does not specify encryption protocols, the Breach Notification Rule requires breach notification for “unsecured PHI” (often referred to as the Breach Safe Harbor).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OCR does not specify HIPAA email encryption requirements, but it points to National Institute of Standards and Technology (NIST) SP 800-45 Version 2. NIST recommends the use of Advanced Encryption Standard (AES) 128, 192 or 256-bit encryption, OpenPGP, and S/MIME.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As most organizations allow some use of personal mobile phones, organizations should consider deploying HIPAA-compliant mobile platforms (e.g. for secure text) which reflect encryption requirements by encrypting PHI both at rest and in transit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422FFB2F-E8CD-ACC8-BDAD-E8B2F6FC2F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4" name="Group 3">
            <a:extLst>
              <a:ext uri="{FF2B5EF4-FFF2-40B4-BE49-F238E27FC236}">
                <a16:creationId xmlns:a16="http://schemas.microsoft.com/office/drawing/2014/main" id="{05021239-112C-5906-D04E-C6512E77EF37}"/>
              </a:ext>
            </a:extLst>
          </p:cNvPr>
          <p:cNvGrpSpPr/>
          <p:nvPr/>
        </p:nvGrpSpPr>
        <p:grpSpPr>
          <a:xfrm>
            <a:off x="8200160" y="6134979"/>
            <a:ext cx="3206337" cy="429789"/>
            <a:chOff x="7742712" y="5795158"/>
            <a:chExt cx="3206337" cy="429789"/>
          </a:xfrm>
        </p:grpSpPr>
        <p:sp>
          <p:nvSpPr>
            <p:cNvPr id="5" name="Rounded Rectangle 4">
              <a:extLst>
                <a:ext uri="{FF2B5EF4-FFF2-40B4-BE49-F238E27FC236}">
                  <a16:creationId xmlns:a16="http://schemas.microsoft.com/office/drawing/2014/main" id="{31F69056-CDC4-575E-F4BF-C50C8353E9A4}"/>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hlinkClick r:id="rId3" action="ppaction://hlinksldjump"/>
              <a:extLst>
                <a:ext uri="{FF2B5EF4-FFF2-40B4-BE49-F238E27FC236}">
                  <a16:creationId xmlns:a16="http://schemas.microsoft.com/office/drawing/2014/main" id="{51A28024-64D3-0ADF-B2E5-5073957FD522}"/>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spTree>
    <p:extLst>
      <p:ext uri="{BB962C8B-B14F-4D97-AF65-F5344CB8AC3E}">
        <p14:creationId xmlns:p14="http://schemas.microsoft.com/office/powerpoint/2010/main" val="78321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35375" y="1762005"/>
            <a:ext cx="10760693" cy="4066498"/>
          </a:xfrm>
          <a:prstGeom prst="rect">
            <a:avLst/>
          </a:prstGeom>
          <a:noFill/>
        </p:spPr>
        <p:txBody>
          <a:bodyPr wrap="square" rtlCol="0">
            <a:spAutoFit/>
          </a:bodyPr>
          <a:lstStyle/>
          <a:p>
            <a:pPr algn="just">
              <a:lnSpc>
                <a:spcPct val="140000"/>
              </a:lnSpc>
            </a:pPr>
            <a:r>
              <a:rPr lang="en-US" sz="1600" dirty="0">
                <a:solidFill>
                  <a:srgbClr val="34526B"/>
                </a:solidFill>
                <a:latin typeface="Century Gothic" panose="020B0502020202020204" pitchFamily="34" charset="0"/>
              </a:rPr>
              <a:t>There is no golden list of policies and procedures. Different organizations are subject to different requirements, vary in infrastructure and organizational makeup, and represent unique cultures.  Because of this, this library is not intended to be a “checkbox” item on the long list of items healthcare organizations need to do. Instead, the intent of this library is to provide a strong starting point each organization can leverage to adapt to its unique operational, organizational, and cultural needs. </a:t>
            </a:r>
          </a:p>
          <a:p>
            <a:pPr algn="just">
              <a:lnSpc>
                <a:spcPct val="140000"/>
              </a:lnSpc>
            </a:pPr>
            <a:r>
              <a:rPr lang="en-US" sz="1600" dirty="0">
                <a:solidFill>
                  <a:srgbClr val="34526B"/>
                </a:solidFill>
                <a:latin typeface="Century Gothic" panose="020B0502020202020204" pitchFamily="34" charset="0"/>
              </a:rPr>
              <a:t> </a:t>
            </a:r>
          </a:p>
          <a:p>
            <a:pPr algn="just">
              <a:lnSpc>
                <a:spcPct val="140000"/>
              </a:lnSpc>
            </a:pPr>
            <a:r>
              <a:rPr lang="en-US" sz="1600" dirty="0">
                <a:solidFill>
                  <a:srgbClr val="34526B"/>
                </a:solidFill>
                <a:latin typeface="Century Gothic" panose="020B0502020202020204" pitchFamily="34" charset="0"/>
              </a:rPr>
              <a:t>Organizations should require all employees, and applicable contractors, board members, volunteers, and other Workforce Members to read and acknowledge the policies and procedures on a regular basis. </a:t>
            </a:r>
          </a:p>
          <a:p>
            <a:pPr algn="just">
              <a:lnSpc>
                <a:spcPct val="140000"/>
              </a:lnSpc>
            </a:pPr>
            <a:r>
              <a:rPr lang="en-US" sz="1600" dirty="0">
                <a:solidFill>
                  <a:srgbClr val="34526B"/>
                </a:solidFill>
                <a:latin typeface="Century Gothic" panose="020B0502020202020204" pitchFamily="34" charset="0"/>
              </a:rPr>
              <a:t>Effective policies help translate complicated requirements and drive uniform adoption of behavior across an organization</a:t>
            </a:r>
            <a:r>
              <a:rPr lang="en-US" sz="1400" dirty="0">
                <a:solidFill>
                  <a:srgbClr val="34526B"/>
                </a:solidFill>
                <a:latin typeface="Century Gothic" panose="020B0502020202020204" pitchFamily="34" charset="0"/>
              </a:rPr>
              <a:t>. </a:t>
            </a:r>
          </a:p>
          <a:p>
            <a:pPr algn="just">
              <a:lnSpc>
                <a:spcPct val="140000"/>
              </a:lnSpc>
            </a:pP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3</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4759552" y="524239"/>
            <a:ext cx="2547493" cy="707886"/>
          </a:xfrm>
          <a:prstGeom prst="rect">
            <a:avLst/>
          </a:prstGeom>
          <a:noFill/>
        </p:spPr>
        <p:txBody>
          <a:bodyPr wrap="none" rtlCol="0">
            <a:spAutoFit/>
          </a:bodyPr>
          <a:lstStyle/>
          <a:p>
            <a:pPr algn="ctr"/>
            <a:r>
              <a:rPr lang="en-US" sz="4000" dirty="0">
                <a:solidFill>
                  <a:srgbClr val="4A5267"/>
                </a:solidFill>
                <a:latin typeface="Century Gothic" panose="020B0502020202020204" pitchFamily="34" charset="0"/>
              </a:rPr>
              <a:t>Overview</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20309DC-253F-7000-0AC4-52A7EC36A3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2" name="Picture 1">
            <a:extLst>
              <a:ext uri="{FF2B5EF4-FFF2-40B4-BE49-F238E27FC236}">
                <a16:creationId xmlns:a16="http://schemas.microsoft.com/office/drawing/2014/main" id="{BA451EB4-B168-D0A9-3AA9-98C2AAF216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8477168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30</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1642794" y="439411"/>
            <a:ext cx="8494634"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Bring Your Own Device (BYOD)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2228723053"/>
              </p:ext>
            </p:extLst>
          </p:nvPr>
        </p:nvGraphicFramePr>
        <p:xfrm>
          <a:off x="785502" y="1291656"/>
          <a:ext cx="10620996" cy="400085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n>
                            <a:noFill/>
                          </a:ln>
                          <a:solidFill>
                            <a:srgbClr val="4A5267"/>
                          </a:solidFill>
                          <a:latin typeface="Century Gothic" panose="020B0502020202020204" pitchFamily="34" charset="0"/>
                        </a:rPr>
                        <a:t>The Bring Your Own Device (BYOD) Policy establishes practices and requirements for the safe use of all personal devices when accessing the corporate network.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Devices and Support, Acceptable Use, Reimbursement, Security, Accountability</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 (b): Workstation Use</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 (c): Workstation Security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§164.312(a)(1): Access Control</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§164.312(a)(2)(</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Unique User Identification</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§164.312(a)(2)(iii): Automatic Logoff</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§164.310(d)(2)(iii): Accountability</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§164.312 (e)(2)(</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Integrity Controls</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Health Industry Cybersecurity Practices (HICP): 10.M.A: Personal Devices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Acceptable Use Policy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Identity Management and Access Control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i="1" dirty="0">
                          <a:ln>
                            <a:noFill/>
                          </a:ln>
                          <a:solidFill>
                            <a:srgbClr val="4A5267"/>
                          </a:solidFill>
                          <a:latin typeface="Century Gothic" panose="020B0502020202020204" pitchFamily="34" charset="0"/>
                        </a:rPr>
                        <a:t>NA</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Online recommends organization consult NIST SP 800-46 v2: Guide to Enterprise Telework, Remote Access, and BYOD Security for best practice controls and security considerations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Some organizations require the employee to sign the policy or some form acknowledging the policy for documentation purposes.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90B461F9-B838-4C88-CA1A-83A27E977E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51244431-BF47-BD0C-19B1-E78292D7EA3E}"/>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D35F7C4C-6B97-151C-ED93-455C65E7D20C}"/>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53C73E58-CE94-FE6E-9BCA-185A818C14D7}"/>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7FE46D9E-591C-5C29-6835-6CAAF5BE10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710665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31</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4857618" y="439411"/>
            <a:ext cx="2064988"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AI Policy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085742"/>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extLst>
              <p:ext uri="{D42A27DB-BD31-4B8C-83A1-F6EECF244321}">
                <p14:modId xmlns:p14="http://schemas.microsoft.com/office/powerpoint/2010/main" val="1269229432"/>
              </p:ext>
            </p:extLst>
          </p:nvPr>
        </p:nvGraphicFramePr>
        <p:xfrm>
          <a:off x="785502" y="1291656"/>
          <a:ext cx="10620996" cy="3757015"/>
        </p:xfrm>
        <a:graphic>
          <a:graphicData uri="http://schemas.openxmlformats.org/drawingml/2006/table">
            <a:tbl>
              <a:tblPr firstRow="1" bandRow="1">
                <a:tableStyleId>{073A0DAA-6AF3-43AB-8588-CEC1D06C72B9}</a:tableStyleId>
              </a:tblPr>
              <a:tblGrid>
                <a:gridCol w="1685576">
                  <a:extLst>
                    <a:ext uri="{9D8B030D-6E8A-4147-A177-3AD203B41FA5}">
                      <a16:colId xmlns:a16="http://schemas.microsoft.com/office/drawing/2014/main" val="507593903"/>
                    </a:ext>
                  </a:extLst>
                </a:gridCol>
                <a:gridCol w="4467710">
                  <a:extLst>
                    <a:ext uri="{9D8B030D-6E8A-4147-A177-3AD203B41FA5}">
                      <a16:colId xmlns:a16="http://schemas.microsoft.com/office/drawing/2014/main" val="1777178081"/>
                    </a:ext>
                  </a:extLst>
                </a:gridCol>
                <a:gridCol w="4467710">
                  <a:extLst>
                    <a:ext uri="{9D8B030D-6E8A-4147-A177-3AD203B41FA5}">
                      <a16:colId xmlns:a16="http://schemas.microsoft.com/office/drawing/2014/main" val="1456271497"/>
                    </a:ext>
                  </a:extLst>
                </a:gridCol>
              </a:tblGrid>
              <a:tr h="627636">
                <a:tc>
                  <a:txBody>
                    <a:bodyPr/>
                    <a:lstStyle/>
                    <a:p>
                      <a:pPr algn="l"/>
                      <a:r>
                        <a:rPr lang="en-US" sz="1200" b="1" dirty="0">
                          <a:ln>
                            <a:noFill/>
                          </a:ln>
                          <a:solidFill>
                            <a:schemeClr val="bg1"/>
                          </a:solidFill>
                          <a:latin typeface="Century Gothic" panose="020B0502020202020204" pitchFamily="34" charset="0"/>
                        </a:rPr>
                        <a:t>General Description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n>
                            <a:noFill/>
                          </a:ln>
                          <a:solidFill>
                            <a:srgbClr val="4A5267"/>
                          </a:solidFill>
                          <a:latin typeface="Century Gothic" panose="020B0502020202020204" pitchFamily="34" charset="0"/>
                        </a:rPr>
                        <a:t>The purpose of this policy is to provide guidance on the responsible and secure use of AI at &lt;Organization&gt; to ensure compliance with legal and regulatory requirements, protect the interests of the company, and mitigate risks associated with AI technology. Topics include: </a:t>
                      </a:r>
                      <a:r>
                        <a:rPr lang="en-US" sz="1200" b="0" i="1" dirty="0">
                          <a:ln>
                            <a:noFill/>
                          </a:ln>
                          <a:solidFill>
                            <a:srgbClr val="4A5267"/>
                          </a:solidFill>
                          <a:latin typeface="Century Gothic" panose="020B0502020202020204" pitchFamily="34" charset="0"/>
                        </a:rPr>
                        <a:t> </a:t>
                      </a:r>
                      <a:r>
                        <a:rPr lang="en-US" sz="1200" b="1" i="1" dirty="0">
                          <a:ln>
                            <a:noFill/>
                          </a:ln>
                          <a:solidFill>
                            <a:srgbClr val="4A5267"/>
                          </a:solidFill>
                          <a:latin typeface="Century Gothic" panose="020B0502020202020204" pitchFamily="34" charset="0"/>
                        </a:rPr>
                        <a:t>General Principles, Ethical Use of Generative AI, Transparency and Accountability, AI Security and Risk Management, Training and Awareness, Third-Party Vendor Management, End-user and Consumer-facing AI Best Practices, and Enforcement.</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a:ln>
                            <a:noFill/>
                          </a:ln>
                          <a:solidFill>
                            <a:schemeClr val="bg1"/>
                          </a:solidFill>
                          <a:latin typeface="Century Gothic" panose="020B0502020202020204" pitchFamily="34" charset="0"/>
                          <a:ea typeface="+mn-ea"/>
                          <a:cs typeface="+mn-cs"/>
                        </a:rPr>
                        <a:t>Referenced Requirements and Standards </a:t>
                      </a:r>
                      <a:endParaRPr lang="en-US" sz="1200" b="1" kern="1200" dirty="0">
                        <a:ln>
                          <a:noFill/>
                        </a:ln>
                        <a:solidFill>
                          <a:schemeClr val="bg1"/>
                        </a:solidFill>
                        <a:latin typeface="Century Gothic" panose="020B0502020202020204" pitchFamily="34" charset="0"/>
                        <a:ea typeface="+mn-ea"/>
                        <a:cs typeface="+mn-cs"/>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ln>
                            <a:noFill/>
                          </a:ln>
                          <a:solidFill>
                            <a:srgbClr val="4A5267"/>
                          </a:solidFill>
                          <a:latin typeface="Century Gothic" panose="020B0502020202020204" pitchFamily="34" charset="0"/>
                        </a:rPr>
                        <a:t>HIPAA §164.308(a)(1)(ii)(A)-(B): Administrative safeguards, Risk Analysis/Management</a:t>
                      </a:r>
                    </a:p>
                    <a:p>
                      <a:pPr marL="285750" indent="-285750" algn="l">
                        <a:buFont typeface="Arial" panose="020B0604020202020204" pitchFamily="34" charset="0"/>
                        <a:buChar char="•"/>
                      </a:pPr>
                      <a:r>
                        <a:rPr lang="en-US" sz="1000" b="0" dirty="0">
                          <a:ln>
                            <a:noFill/>
                          </a:ln>
                          <a:solidFill>
                            <a:srgbClr val="4A5267"/>
                          </a:solidFill>
                          <a:latin typeface="Century Gothic" panose="020B0502020202020204" pitchFamily="34" charset="0"/>
                        </a:rPr>
                        <a:t>HIPAA §164.308(a)(5)(</a:t>
                      </a:r>
                      <a:r>
                        <a:rPr lang="en-US" sz="1000" b="0" dirty="0" err="1">
                          <a:ln>
                            <a:noFill/>
                          </a:ln>
                          <a:solidFill>
                            <a:srgbClr val="4A5267"/>
                          </a:solidFill>
                          <a:latin typeface="Century Gothic" panose="020B0502020202020204" pitchFamily="34" charset="0"/>
                        </a:rPr>
                        <a:t>i</a:t>
                      </a:r>
                      <a:r>
                        <a:rPr lang="en-US" sz="1000" b="0" dirty="0">
                          <a:ln>
                            <a:noFill/>
                          </a:ln>
                          <a:solidFill>
                            <a:srgbClr val="4A5267"/>
                          </a:solidFill>
                          <a:latin typeface="Century Gothic" panose="020B0502020202020204" pitchFamily="34" charset="0"/>
                        </a:rPr>
                        <a:t>): Security Awareness and Training</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ln>
                            <a:noFill/>
                          </a:ln>
                          <a:solidFill>
                            <a:srgbClr val="4A5267"/>
                          </a:solidFill>
                          <a:latin typeface="Century Gothic" panose="020B0502020202020204" pitchFamily="34" charset="0"/>
                        </a:rPr>
                        <a:t>HIPAA §164.312(a)(1): Access Control</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ln>
                            <a:noFill/>
                          </a:ln>
                          <a:solidFill>
                            <a:srgbClr val="4A5267"/>
                          </a:solidFill>
                          <a:latin typeface="Century Gothic" panose="020B0502020202020204" pitchFamily="34" charset="0"/>
                        </a:rPr>
                        <a:t>HIPAA §164.306(e): Security Standards, Maintenance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Supporting Documentation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200" b="1" dirty="0">
                          <a:ln>
                            <a:noFill/>
                          </a:ln>
                          <a:solidFill>
                            <a:srgbClr val="4A5267"/>
                          </a:solidFill>
                          <a:latin typeface="Century Gothic" panose="020B0502020202020204" pitchFamily="34" charset="0"/>
                        </a:rPr>
                        <a:t>Included: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Policy and Procedures Definitions Guide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Acceptable Use Policy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Information Security Program 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l"/>
                      <a:r>
                        <a:rPr lang="en-US" sz="1200" b="1" dirty="0">
                          <a:ln>
                            <a:noFill/>
                          </a:ln>
                          <a:solidFill>
                            <a:srgbClr val="4A5267"/>
                          </a:solidFill>
                          <a:latin typeface="Century Gothic" panose="020B0502020202020204" pitchFamily="34" charset="0"/>
                        </a:rPr>
                        <a:t>Recommended:</a:t>
                      </a:r>
                    </a:p>
                    <a:p>
                      <a:pPr marL="285750" indent="-285750" algn="l">
                        <a:buFont typeface="Arial" panose="020B0604020202020204" pitchFamily="34" charset="0"/>
                        <a:buChar char="•"/>
                      </a:pPr>
                      <a:r>
                        <a:rPr lang="en-US" sz="1200" b="0" i="1" dirty="0">
                          <a:ln>
                            <a:noFill/>
                          </a:ln>
                          <a:solidFill>
                            <a:srgbClr val="4A5267"/>
                          </a:solidFill>
                          <a:latin typeface="Century Gothic" panose="020B0502020202020204" pitchFamily="34" charset="0"/>
                        </a:rPr>
                        <a:t>NA</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Other Considerations </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Online recommends organization consult NIST AI RMF Playbook for best practice controls and security considerations.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n>
                            <a:noFill/>
                          </a:ln>
                          <a:solidFill>
                            <a:srgbClr val="4A5267"/>
                          </a:solidFill>
                          <a:latin typeface="Century Gothic" panose="020B0502020202020204" pitchFamily="34" charset="0"/>
                        </a:rPr>
                        <a:t>Some organizations require the employee to sign the policy or some form acknowledging the policy for documentation purposes.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3923678526"/>
                  </a:ext>
                </a:extLst>
              </a:tr>
              <a:tr h="4042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n>
                            <a:noFill/>
                          </a:ln>
                          <a:solidFill>
                            <a:schemeClr val="bg1"/>
                          </a:solidFill>
                          <a:latin typeface="Century Gothic" panose="020B0502020202020204" pitchFamily="34" charset="0"/>
                        </a:rPr>
                        <a:t>Link</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gridSpan="2">
                  <a:txBody>
                    <a:bodyPr/>
                    <a:lstStyle/>
                    <a:p>
                      <a:pPr algn="l"/>
                      <a:r>
                        <a:rPr lang="en-US" sz="1200" b="0" i="1" dirty="0">
                          <a:ln>
                            <a:noFill/>
                          </a:ln>
                          <a:solidFill>
                            <a:srgbClr val="FF0000"/>
                          </a:solidFill>
                          <a:latin typeface="Century Gothic" panose="020B0502020202020204" pitchFamily="34" charset="0"/>
                        </a:rPr>
                        <a:t>&lt;insert hyperlink to document&gt;</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en-US"/>
                    </a:p>
                  </a:txBody>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90B461F9-B838-4C88-CA1A-83A27E977E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5" name="Group 4">
            <a:extLst>
              <a:ext uri="{FF2B5EF4-FFF2-40B4-BE49-F238E27FC236}">
                <a16:creationId xmlns:a16="http://schemas.microsoft.com/office/drawing/2014/main" id="{51244431-BF47-BD0C-19B1-E78292D7EA3E}"/>
              </a:ext>
            </a:extLst>
          </p:cNvPr>
          <p:cNvGrpSpPr/>
          <p:nvPr/>
        </p:nvGrpSpPr>
        <p:grpSpPr>
          <a:xfrm>
            <a:off x="8200160" y="6134979"/>
            <a:ext cx="3206337" cy="429789"/>
            <a:chOff x="7742712" y="5795158"/>
            <a:chExt cx="3206337" cy="429789"/>
          </a:xfrm>
        </p:grpSpPr>
        <p:sp>
          <p:nvSpPr>
            <p:cNvPr id="6" name="Rounded Rectangle 5">
              <a:extLst>
                <a:ext uri="{FF2B5EF4-FFF2-40B4-BE49-F238E27FC236}">
                  <a16:creationId xmlns:a16="http://schemas.microsoft.com/office/drawing/2014/main" id="{D35F7C4C-6B97-151C-ED93-455C65E7D20C}"/>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hlinkClick r:id="rId3" action="ppaction://hlinksldjump"/>
              <a:extLst>
                <a:ext uri="{FF2B5EF4-FFF2-40B4-BE49-F238E27FC236}">
                  <a16:creationId xmlns:a16="http://schemas.microsoft.com/office/drawing/2014/main" id="{53C73E58-CE94-FE6E-9BCA-185A818C14D7}"/>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9" name="Picture 8">
            <a:extLst>
              <a:ext uri="{FF2B5EF4-FFF2-40B4-BE49-F238E27FC236}">
                <a16:creationId xmlns:a16="http://schemas.microsoft.com/office/drawing/2014/main" id="{7FE46D9E-591C-5C29-6835-6CAAF5BE10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53836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32</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4349222" y="524239"/>
            <a:ext cx="3368231"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Version History</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3EBFFAD-5888-071C-7416-522D3E8612A9}"/>
              </a:ext>
            </a:extLst>
          </p:cNvPr>
          <p:cNvGraphicFramePr>
            <a:graphicFrameLocks noGrp="1"/>
          </p:cNvGraphicFramePr>
          <p:nvPr/>
        </p:nvGraphicFramePr>
        <p:xfrm>
          <a:off x="1320598" y="1859910"/>
          <a:ext cx="9766300" cy="3138180"/>
        </p:xfrm>
        <a:graphic>
          <a:graphicData uri="http://schemas.openxmlformats.org/drawingml/2006/table">
            <a:tbl>
              <a:tblPr firstRow="1" bandRow="1">
                <a:tableStyleId>{073A0DAA-6AF3-43AB-8588-CEC1D06C72B9}</a:tableStyleId>
              </a:tblPr>
              <a:tblGrid>
                <a:gridCol w="1930602">
                  <a:extLst>
                    <a:ext uri="{9D8B030D-6E8A-4147-A177-3AD203B41FA5}">
                      <a16:colId xmlns:a16="http://schemas.microsoft.com/office/drawing/2014/main" val="507593903"/>
                    </a:ext>
                  </a:extLst>
                </a:gridCol>
                <a:gridCol w="2311400">
                  <a:extLst>
                    <a:ext uri="{9D8B030D-6E8A-4147-A177-3AD203B41FA5}">
                      <a16:colId xmlns:a16="http://schemas.microsoft.com/office/drawing/2014/main" val="1777178081"/>
                    </a:ext>
                  </a:extLst>
                </a:gridCol>
                <a:gridCol w="3170565">
                  <a:extLst>
                    <a:ext uri="{9D8B030D-6E8A-4147-A177-3AD203B41FA5}">
                      <a16:colId xmlns:a16="http://schemas.microsoft.com/office/drawing/2014/main" val="1283616709"/>
                    </a:ext>
                  </a:extLst>
                </a:gridCol>
                <a:gridCol w="2353733">
                  <a:extLst>
                    <a:ext uri="{9D8B030D-6E8A-4147-A177-3AD203B41FA5}">
                      <a16:colId xmlns:a16="http://schemas.microsoft.com/office/drawing/2014/main" val="2745527900"/>
                    </a:ext>
                  </a:extLst>
                </a:gridCol>
              </a:tblGrid>
              <a:tr h="627636">
                <a:tc>
                  <a:txBody>
                    <a:bodyPr/>
                    <a:lstStyle/>
                    <a:p>
                      <a:pPr algn="l"/>
                      <a:r>
                        <a:rPr lang="en-US" sz="1400" b="1" dirty="0">
                          <a:ln>
                            <a:noFill/>
                          </a:ln>
                          <a:solidFill>
                            <a:schemeClr val="bg1"/>
                          </a:solidFill>
                          <a:latin typeface="Century Gothic" panose="020B0502020202020204" pitchFamily="34" charset="0"/>
                        </a:rPr>
                        <a:t>Version</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400" dirty="0">
                          <a:ln>
                            <a:noFill/>
                          </a:ln>
                          <a:solidFill>
                            <a:schemeClr val="bg1"/>
                          </a:solidFill>
                          <a:latin typeface="Century Gothic" panose="020B0502020202020204" pitchFamily="34" charset="0"/>
                        </a:rPr>
                        <a:t>Date</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400" dirty="0">
                          <a:ln>
                            <a:noFill/>
                          </a:ln>
                          <a:solidFill>
                            <a:schemeClr val="bg1"/>
                          </a:solidFill>
                          <a:latin typeface="Century Gothic" panose="020B0502020202020204" pitchFamily="34" charset="0"/>
                        </a:rPr>
                        <a:t>Editor</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400" dirty="0">
                          <a:ln>
                            <a:noFill/>
                          </a:ln>
                          <a:solidFill>
                            <a:schemeClr val="bg1"/>
                          </a:solidFill>
                          <a:latin typeface="Century Gothic" panose="020B0502020202020204" pitchFamily="34" charset="0"/>
                        </a:rPr>
                        <a:t>Notes</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extLst>
                  <a:ext uri="{0D108BD9-81ED-4DB2-BD59-A6C34878D82A}">
                    <a16:rowId xmlns:a16="http://schemas.microsoft.com/office/drawing/2014/main" val="2166874654"/>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a:ln>
                            <a:noFill/>
                          </a:ln>
                          <a:solidFill>
                            <a:schemeClr val="bg2">
                              <a:lumMod val="25000"/>
                            </a:schemeClr>
                          </a:solidFill>
                          <a:latin typeface="Century Gothic" panose="020B0502020202020204" pitchFamily="34" charset="0"/>
                          <a:ea typeface="+mn-ea"/>
                          <a:cs typeface="+mn-cs"/>
                        </a:rPr>
                        <a:t>v1</a:t>
                      </a: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04864197"/>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dirty="0">
                        <a:ln>
                          <a:noFill/>
                        </a:ln>
                        <a:solidFill>
                          <a:schemeClr val="bg2">
                            <a:lumMod val="25000"/>
                          </a:schemeClr>
                        </a:solidFill>
                        <a:latin typeface="Century Gothic" panose="020B0502020202020204" pitchFamily="34" charset="0"/>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9506818"/>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dirty="0">
                        <a:ln>
                          <a:noFill/>
                        </a:ln>
                        <a:solidFill>
                          <a:schemeClr val="bg2">
                            <a:lumMod val="25000"/>
                          </a:schemeClr>
                        </a:solidFill>
                        <a:latin typeface="Century Gothic" panose="020B0502020202020204" pitchFamily="34" charset="0"/>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3678526"/>
                  </a:ext>
                </a:extLst>
              </a:tr>
              <a:tr h="627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dirty="0">
                        <a:ln>
                          <a:noFill/>
                        </a:ln>
                        <a:solidFill>
                          <a:schemeClr val="bg2">
                            <a:lumMod val="25000"/>
                          </a:schemeClr>
                        </a:solidFill>
                        <a:latin typeface="Century Gothic" panose="020B0502020202020204" pitchFamily="34" charset="0"/>
                      </a:endParaRPr>
                    </a:p>
                  </a:txBody>
                  <a:tcPr anchor="ct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400" dirty="0">
                        <a:ln>
                          <a:noFill/>
                        </a:ln>
                        <a:solidFill>
                          <a:schemeClr val="bg2">
                            <a:lumMod val="25000"/>
                          </a:schemeClr>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solidFill>
                        <a:srgbClr val="4A5267">
                          <a:alpha val="20000"/>
                        </a:srgbClr>
                      </a:solid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69047632"/>
                  </a:ext>
                </a:extLst>
              </a:tr>
            </a:tbl>
          </a:graphicData>
        </a:graphic>
      </p:graphicFrame>
      <p:pic>
        <p:nvPicPr>
          <p:cNvPr id="3" name="Picture 2">
            <a:extLst>
              <a:ext uri="{FF2B5EF4-FFF2-40B4-BE49-F238E27FC236}">
                <a16:creationId xmlns:a16="http://schemas.microsoft.com/office/drawing/2014/main" id="{EB11D58E-C91B-610B-4973-DF082B668B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grpSp>
        <p:nvGrpSpPr>
          <p:cNvPr id="4" name="Group 3">
            <a:extLst>
              <a:ext uri="{FF2B5EF4-FFF2-40B4-BE49-F238E27FC236}">
                <a16:creationId xmlns:a16="http://schemas.microsoft.com/office/drawing/2014/main" id="{EED5712D-F076-1BA4-BB2D-D8CF28835890}"/>
              </a:ext>
            </a:extLst>
          </p:cNvPr>
          <p:cNvGrpSpPr/>
          <p:nvPr/>
        </p:nvGrpSpPr>
        <p:grpSpPr>
          <a:xfrm>
            <a:off x="8200160" y="6134979"/>
            <a:ext cx="3206337" cy="429789"/>
            <a:chOff x="7742712" y="5795158"/>
            <a:chExt cx="3206337" cy="429789"/>
          </a:xfrm>
        </p:grpSpPr>
        <p:sp>
          <p:nvSpPr>
            <p:cNvPr id="5" name="Rounded Rectangle 4">
              <a:extLst>
                <a:ext uri="{FF2B5EF4-FFF2-40B4-BE49-F238E27FC236}">
                  <a16:creationId xmlns:a16="http://schemas.microsoft.com/office/drawing/2014/main" id="{6ABB8C78-D015-1A30-847C-D11B3F221762}"/>
                </a:ext>
              </a:extLst>
            </p:cNvPr>
            <p:cNvSpPr/>
            <p:nvPr/>
          </p:nvSpPr>
          <p:spPr>
            <a:xfrm>
              <a:off x="7742712" y="5795158"/>
              <a:ext cx="3206337" cy="429789"/>
            </a:xfrm>
            <a:prstGeom prst="roundRect">
              <a:avLst/>
            </a:prstGeom>
            <a:solidFill>
              <a:srgbClr val="195F6B"/>
            </a:solidFill>
            <a:scene3d>
              <a:camera prst="orthographicFront"/>
              <a:lightRig rig="threePt" dir="t"/>
            </a:scene3d>
            <a:sp3d>
              <a:bevelT w="165100" prst="coolSlan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hlinkClick r:id="rId3" action="ppaction://hlinksldjump"/>
              <a:extLst>
                <a:ext uri="{FF2B5EF4-FFF2-40B4-BE49-F238E27FC236}">
                  <a16:creationId xmlns:a16="http://schemas.microsoft.com/office/drawing/2014/main" id="{CE59FD35-2432-5E5B-7A91-910743C32738}"/>
                </a:ext>
              </a:extLst>
            </p:cNvPr>
            <p:cNvSpPr txBox="1"/>
            <p:nvPr/>
          </p:nvSpPr>
          <p:spPr>
            <a:xfrm>
              <a:off x="7998029" y="5815676"/>
              <a:ext cx="2814452" cy="369332"/>
            </a:xfrm>
            <a:prstGeom prst="rect">
              <a:avLst/>
            </a:prstGeom>
            <a:noFill/>
          </p:spPr>
          <p:txBody>
            <a:bodyPr wrap="square" rtlCol="0">
              <a:spAutoFit/>
            </a:bodyPr>
            <a:lstStyle/>
            <a:p>
              <a:r>
                <a:rPr lang="en-US" b="1" dirty="0">
                  <a:solidFill>
                    <a:schemeClr val="bg1"/>
                  </a:solidFill>
                </a:rPr>
                <a:t>BACK TO INVENTORY MAP</a:t>
              </a:r>
            </a:p>
          </p:txBody>
        </p:sp>
      </p:grpSp>
      <p:pic>
        <p:nvPicPr>
          <p:cNvPr id="8" name="Picture 7">
            <a:extLst>
              <a:ext uri="{FF2B5EF4-FFF2-40B4-BE49-F238E27FC236}">
                <a16:creationId xmlns:a16="http://schemas.microsoft.com/office/drawing/2014/main" id="{9B54AB25-9AA8-8B56-6936-7929777CDA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3940584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8882" y="1398911"/>
            <a:ext cx="10434360" cy="5143716"/>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 </a:t>
            </a:r>
          </a:p>
          <a:p>
            <a:pPr algn="just">
              <a:lnSpc>
                <a:spcPct val="140000"/>
              </a:lnSpc>
            </a:pPr>
            <a:r>
              <a:rPr lang="en-US" sz="1400" dirty="0">
                <a:solidFill>
                  <a:srgbClr val="34526B"/>
                </a:solidFill>
                <a:latin typeface="Century Gothic" panose="020B0502020202020204" pitchFamily="34" charset="0"/>
              </a:rPr>
              <a:t>Templates included in this library are derived from federal healthcare regulations and best practice standards. Given the range of federal and state compliance needs, content is primarily focused on the following:</a:t>
            </a:r>
          </a:p>
          <a:p>
            <a:pPr marL="742950" lvl="1" indent="-285750" algn="just">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HIPAA  Security Rule (45 CFR Part 160 and Subparts A and C of Part 164)</a:t>
            </a:r>
          </a:p>
          <a:p>
            <a:pPr marL="742950" lvl="1" indent="-285750" algn="just">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OCR HIPAA Audit Protocol</a:t>
            </a:r>
          </a:p>
          <a:p>
            <a:pPr marL="742950" lvl="1" indent="-285750" algn="just">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Cybersecurity Act of 2015 Section 405(d) – Health Industry Cybersecurity Practices (HICP), </a:t>
            </a:r>
            <a:r>
              <a:rPr lang="en-US" sz="1400" i="1" dirty="0">
                <a:solidFill>
                  <a:srgbClr val="34526B"/>
                </a:solidFill>
                <a:latin typeface="Century Gothic" panose="020B0502020202020204" pitchFamily="34" charset="0"/>
              </a:rPr>
              <a:t>Cybersecurity Practices for Medium and Large Organizations </a:t>
            </a:r>
          </a:p>
          <a:p>
            <a:pPr marL="742950" lvl="1" indent="-285750" algn="just">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NIST SP 800-66 v1 – </a:t>
            </a:r>
            <a:r>
              <a:rPr lang="en-US" sz="1400" i="1" dirty="0">
                <a:solidFill>
                  <a:srgbClr val="34526B"/>
                </a:solidFill>
                <a:latin typeface="Century Gothic" panose="020B0502020202020204" pitchFamily="34" charset="0"/>
              </a:rPr>
              <a:t>An Introductory Resource Guide for Implementing the Health Insurance Portability and Accountability Act (HIPAA) Security Rule</a:t>
            </a:r>
          </a:p>
          <a:p>
            <a:pPr marL="742950" lvl="1" indent="-285750" algn="just">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ISO/IEC 27001: Information security, cybersecurity and privacy protection — Information security management systems — Requirements</a:t>
            </a:r>
          </a:p>
          <a:p>
            <a:pPr marL="742950" lvl="1" indent="-285750" algn="just">
              <a:lnSpc>
                <a:spcPct val="140000"/>
              </a:lnSpc>
              <a:buFont typeface="Arial" panose="020B0604020202020204" pitchFamily="34" charset="0"/>
              <a:buChar char="•"/>
            </a:pPr>
            <a:r>
              <a:rPr lang="en-US" sz="1400" dirty="0">
                <a:solidFill>
                  <a:srgbClr val="34526B"/>
                </a:solidFill>
                <a:latin typeface="Century Gothic" panose="020B0502020202020204" pitchFamily="34" charset="0"/>
              </a:rPr>
              <a:t>ISO/IEC 27002: Information technology — Security techniques — Code of practice for information security control </a:t>
            </a:r>
            <a:endParaRPr lang="en-US" sz="1200" dirty="0">
              <a:solidFill>
                <a:srgbClr val="34526B"/>
              </a:solidFill>
              <a:latin typeface="Century Gothic" panose="020B0502020202020204" pitchFamily="34" charset="0"/>
            </a:endParaRPr>
          </a:p>
          <a:p>
            <a:pPr algn="just">
              <a:lnSpc>
                <a:spcPct val="140000"/>
              </a:lnSpc>
            </a:pPr>
            <a:r>
              <a:rPr lang="en-US" sz="1400" dirty="0">
                <a:solidFill>
                  <a:srgbClr val="34526B"/>
                </a:solidFill>
                <a:latin typeface="Century Gothic" panose="020B0502020202020204" pitchFamily="34" charset="0"/>
              </a:rPr>
              <a:t>Specific references are included in each template for traceability. Templates are designed to be more comprehensive, so organizations can best select content based on your needs.  </a:t>
            </a:r>
          </a:p>
          <a:p>
            <a:pPr algn="just">
              <a:lnSpc>
                <a:spcPct val="140000"/>
              </a:lnSpc>
            </a:pP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4</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1651375" y="531615"/>
            <a:ext cx="8241359"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Applicable Regulations &amp; Standards</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AEBFAE9-77EC-139C-65E5-711458ADC2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2" name="Picture 1">
            <a:extLst>
              <a:ext uri="{FF2B5EF4-FFF2-40B4-BE49-F238E27FC236}">
                <a16:creationId xmlns:a16="http://schemas.microsoft.com/office/drawing/2014/main" id="{FF1FFB3C-3F93-E37E-796C-CEE801F6C4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3475781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5</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4690639" y="524239"/>
            <a:ext cx="2685351"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How to Use</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6390EFEF-C09B-C58E-5C0D-6240A8EE9F1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41090" y="2382741"/>
            <a:ext cx="1195522" cy="179967"/>
          </a:xfrm>
          <a:prstGeom prst="rect">
            <a:avLst/>
          </a:prstGeom>
        </p:spPr>
      </p:pic>
      <p:pic>
        <p:nvPicPr>
          <p:cNvPr id="3" name="Picture 2">
            <a:extLst>
              <a:ext uri="{FF2B5EF4-FFF2-40B4-BE49-F238E27FC236}">
                <a16:creationId xmlns:a16="http://schemas.microsoft.com/office/drawing/2014/main" id="{F52B70F1-E366-9C79-6E3A-038FEE01E7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49746" y="2267429"/>
            <a:ext cx="1153066" cy="174012"/>
          </a:xfrm>
          <a:prstGeom prst="rect">
            <a:avLst/>
          </a:prstGeom>
        </p:spPr>
      </p:pic>
      <p:sp>
        <p:nvSpPr>
          <p:cNvPr id="4" name="TextBox 3">
            <a:extLst>
              <a:ext uri="{FF2B5EF4-FFF2-40B4-BE49-F238E27FC236}">
                <a16:creationId xmlns:a16="http://schemas.microsoft.com/office/drawing/2014/main" id="{4D67AAD2-C2C4-AE30-5B59-6FB841B7602F}"/>
              </a:ext>
            </a:extLst>
          </p:cNvPr>
          <p:cNvSpPr txBox="1"/>
          <p:nvPr/>
        </p:nvSpPr>
        <p:spPr>
          <a:xfrm>
            <a:off x="321981" y="3158407"/>
            <a:ext cx="1794081" cy="369332"/>
          </a:xfrm>
          <a:prstGeom prst="rect">
            <a:avLst/>
          </a:prstGeom>
          <a:noFill/>
        </p:spPr>
        <p:txBody>
          <a:bodyPr wrap="none" rtlCol="0">
            <a:spAutoFit/>
          </a:bodyPr>
          <a:lstStyle/>
          <a:p>
            <a:r>
              <a:rPr lang="en-US" dirty="0">
                <a:solidFill>
                  <a:srgbClr val="DC1E35"/>
                </a:solidFill>
                <a:latin typeface="Century Gothic" panose="020B0502020202020204" pitchFamily="34" charset="0"/>
              </a:rPr>
              <a:t>Identify Needs</a:t>
            </a:r>
          </a:p>
        </p:txBody>
      </p:sp>
      <p:sp>
        <p:nvSpPr>
          <p:cNvPr id="5" name="TextBox 4">
            <a:extLst>
              <a:ext uri="{FF2B5EF4-FFF2-40B4-BE49-F238E27FC236}">
                <a16:creationId xmlns:a16="http://schemas.microsoft.com/office/drawing/2014/main" id="{63FF7BD5-A85B-A325-3D6E-13E611684164}"/>
              </a:ext>
            </a:extLst>
          </p:cNvPr>
          <p:cNvSpPr txBox="1"/>
          <p:nvPr/>
        </p:nvSpPr>
        <p:spPr>
          <a:xfrm>
            <a:off x="2153766" y="3142547"/>
            <a:ext cx="2802361" cy="369332"/>
          </a:xfrm>
          <a:prstGeom prst="rect">
            <a:avLst/>
          </a:prstGeom>
          <a:noFill/>
        </p:spPr>
        <p:txBody>
          <a:bodyPr wrap="square" rtlCol="0">
            <a:spAutoFit/>
          </a:bodyPr>
          <a:lstStyle/>
          <a:p>
            <a:pPr algn="ctr"/>
            <a:r>
              <a:rPr lang="en-US" dirty="0">
                <a:solidFill>
                  <a:srgbClr val="DC1E35"/>
                </a:solidFill>
                <a:latin typeface="Century Gothic" panose="020B0502020202020204" pitchFamily="34" charset="0"/>
              </a:rPr>
              <a:t>Prioritize Content</a:t>
            </a:r>
          </a:p>
        </p:txBody>
      </p:sp>
      <p:sp>
        <p:nvSpPr>
          <p:cNvPr id="6" name="TextBox 5">
            <a:extLst>
              <a:ext uri="{FF2B5EF4-FFF2-40B4-BE49-F238E27FC236}">
                <a16:creationId xmlns:a16="http://schemas.microsoft.com/office/drawing/2014/main" id="{90D9DDF8-4293-AF08-C921-58EDA873D77D}"/>
              </a:ext>
            </a:extLst>
          </p:cNvPr>
          <p:cNvSpPr txBox="1"/>
          <p:nvPr/>
        </p:nvSpPr>
        <p:spPr>
          <a:xfrm>
            <a:off x="4931026" y="3125161"/>
            <a:ext cx="2242922" cy="369332"/>
          </a:xfrm>
          <a:prstGeom prst="rect">
            <a:avLst/>
          </a:prstGeom>
          <a:noFill/>
        </p:spPr>
        <p:txBody>
          <a:bodyPr wrap="none" rtlCol="0">
            <a:spAutoFit/>
          </a:bodyPr>
          <a:lstStyle/>
          <a:p>
            <a:r>
              <a:rPr lang="en-US" dirty="0">
                <a:solidFill>
                  <a:srgbClr val="DC1E35"/>
                </a:solidFill>
                <a:latin typeface="Century Gothic" panose="020B0502020202020204" pitchFamily="34" charset="0"/>
              </a:rPr>
              <a:t>Revise Documents</a:t>
            </a:r>
          </a:p>
        </p:txBody>
      </p:sp>
      <p:sp>
        <p:nvSpPr>
          <p:cNvPr id="14" name="TextBox 13">
            <a:extLst>
              <a:ext uri="{FF2B5EF4-FFF2-40B4-BE49-F238E27FC236}">
                <a16:creationId xmlns:a16="http://schemas.microsoft.com/office/drawing/2014/main" id="{485FFCE7-79E3-1662-B05D-14450D249D5F}"/>
              </a:ext>
            </a:extLst>
          </p:cNvPr>
          <p:cNvSpPr txBox="1"/>
          <p:nvPr/>
        </p:nvSpPr>
        <p:spPr>
          <a:xfrm>
            <a:off x="341280" y="3625180"/>
            <a:ext cx="2028356" cy="1564852"/>
          </a:xfrm>
          <a:prstGeom prst="rect">
            <a:avLst/>
          </a:prstGeom>
          <a:noFill/>
        </p:spPr>
        <p:txBody>
          <a:bodyPr wrap="square" rtlCol="0">
            <a:spAutoFit/>
          </a:bodyPr>
          <a:lstStyle/>
          <a:p>
            <a:pPr>
              <a:lnSpc>
                <a:spcPct val="140000"/>
              </a:lnSpc>
            </a:pPr>
            <a:r>
              <a:rPr lang="en-US" sz="1400" dirty="0">
                <a:solidFill>
                  <a:srgbClr val="4A5267"/>
                </a:solidFill>
                <a:latin typeface="Century Gothic" panose="020B0502020202020204" pitchFamily="34" charset="0"/>
              </a:rPr>
              <a:t>Leverage the HIPAA Gap Analysis tool to identify gaps in current policies and procedures. </a:t>
            </a:r>
          </a:p>
        </p:txBody>
      </p:sp>
      <p:sp>
        <p:nvSpPr>
          <p:cNvPr id="17" name="TextBox 16">
            <a:extLst>
              <a:ext uri="{FF2B5EF4-FFF2-40B4-BE49-F238E27FC236}">
                <a16:creationId xmlns:a16="http://schemas.microsoft.com/office/drawing/2014/main" id="{563D3CE3-6DFD-3775-E7BF-5C0B7799F816}"/>
              </a:ext>
            </a:extLst>
          </p:cNvPr>
          <p:cNvSpPr txBox="1"/>
          <p:nvPr/>
        </p:nvSpPr>
        <p:spPr>
          <a:xfrm>
            <a:off x="2550831" y="3624994"/>
            <a:ext cx="2061728" cy="1263231"/>
          </a:xfrm>
          <a:prstGeom prst="rect">
            <a:avLst/>
          </a:prstGeom>
          <a:noFill/>
        </p:spPr>
        <p:txBody>
          <a:bodyPr wrap="square" rtlCol="0">
            <a:spAutoFit/>
          </a:bodyPr>
          <a:lstStyle/>
          <a:p>
            <a:pPr>
              <a:lnSpc>
                <a:spcPct val="140000"/>
              </a:lnSpc>
            </a:pPr>
            <a:r>
              <a:rPr lang="en-US" sz="1400" dirty="0">
                <a:solidFill>
                  <a:srgbClr val="4A5267"/>
                </a:solidFill>
                <a:latin typeface="Century Gothic" panose="020B0502020202020204" pitchFamily="34" charset="0"/>
              </a:rPr>
              <a:t>Prioritize gaps based on organizational priorities and risk assessment needs . </a:t>
            </a:r>
          </a:p>
        </p:txBody>
      </p:sp>
      <p:sp>
        <p:nvSpPr>
          <p:cNvPr id="18" name="TextBox 17">
            <a:extLst>
              <a:ext uri="{FF2B5EF4-FFF2-40B4-BE49-F238E27FC236}">
                <a16:creationId xmlns:a16="http://schemas.microsoft.com/office/drawing/2014/main" id="{737D7908-79CF-FB3A-F403-06ADA82ACAEC}"/>
              </a:ext>
            </a:extLst>
          </p:cNvPr>
          <p:cNvSpPr txBox="1"/>
          <p:nvPr/>
        </p:nvSpPr>
        <p:spPr>
          <a:xfrm>
            <a:off x="4923100" y="3600926"/>
            <a:ext cx="2395921" cy="1866473"/>
          </a:xfrm>
          <a:prstGeom prst="rect">
            <a:avLst/>
          </a:prstGeom>
          <a:noFill/>
        </p:spPr>
        <p:txBody>
          <a:bodyPr wrap="square" rtlCol="0">
            <a:spAutoFit/>
          </a:bodyPr>
          <a:lstStyle/>
          <a:p>
            <a:pPr>
              <a:lnSpc>
                <a:spcPct val="140000"/>
              </a:lnSpc>
            </a:pPr>
            <a:r>
              <a:rPr lang="en-US" sz="1400" dirty="0">
                <a:solidFill>
                  <a:srgbClr val="4A5267"/>
                </a:solidFill>
                <a:latin typeface="Century Gothic" panose="020B0502020202020204" pitchFamily="34" charset="0"/>
              </a:rPr>
              <a:t>Update provided templates or borrow sample language from the library to incorporate into your existing documentation set. </a:t>
            </a:r>
          </a:p>
        </p:txBody>
      </p:sp>
      <p:pic>
        <p:nvPicPr>
          <p:cNvPr id="26" name="Graphic 25" descr="Checklist outline">
            <a:extLst>
              <a:ext uri="{FF2B5EF4-FFF2-40B4-BE49-F238E27FC236}">
                <a16:creationId xmlns:a16="http://schemas.microsoft.com/office/drawing/2014/main" id="{6C20B3E9-7256-3758-C521-99D3BC191CF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4184" y="1853696"/>
            <a:ext cx="914400" cy="914400"/>
          </a:xfrm>
          <a:prstGeom prst="rect">
            <a:avLst/>
          </a:prstGeom>
        </p:spPr>
      </p:pic>
      <p:pic>
        <p:nvPicPr>
          <p:cNvPr id="28" name="Graphic 27" descr="Folder Search outline">
            <a:extLst>
              <a:ext uri="{FF2B5EF4-FFF2-40B4-BE49-F238E27FC236}">
                <a16:creationId xmlns:a16="http://schemas.microsoft.com/office/drawing/2014/main" id="{3A28A1BE-95A0-021C-4A46-4570706BDCA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70259" y="1946479"/>
            <a:ext cx="914400" cy="914400"/>
          </a:xfrm>
          <a:prstGeom prst="rect">
            <a:avLst/>
          </a:prstGeom>
        </p:spPr>
      </p:pic>
      <p:pic>
        <p:nvPicPr>
          <p:cNvPr id="30" name="Graphic 29" descr="Scribble outline">
            <a:extLst>
              <a:ext uri="{FF2B5EF4-FFF2-40B4-BE49-F238E27FC236}">
                <a16:creationId xmlns:a16="http://schemas.microsoft.com/office/drawing/2014/main" id="{4D02E86A-EA0D-9929-3B6F-C5D8D59C332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518167" y="2105508"/>
            <a:ext cx="914400" cy="914400"/>
          </a:xfrm>
          <a:prstGeom prst="rect">
            <a:avLst/>
          </a:prstGeom>
        </p:spPr>
      </p:pic>
      <p:sp>
        <p:nvSpPr>
          <p:cNvPr id="32" name="TextBox 31">
            <a:extLst>
              <a:ext uri="{FF2B5EF4-FFF2-40B4-BE49-F238E27FC236}">
                <a16:creationId xmlns:a16="http://schemas.microsoft.com/office/drawing/2014/main" id="{0A920D2A-4147-0CC9-9835-FAD0962641E7}"/>
              </a:ext>
            </a:extLst>
          </p:cNvPr>
          <p:cNvSpPr txBox="1"/>
          <p:nvPr/>
        </p:nvSpPr>
        <p:spPr>
          <a:xfrm>
            <a:off x="7065447" y="2957398"/>
            <a:ext cx="2802361" cy="646331"/>
          </a:xfrm>
          <a:prstGeom prst="rect">
            <a:avLst/>
          </a:prstGeom>
          <a:noFill/>
        </p:spPr>
        <p:txBody>
          <a:bodyPr wrap="square" rtlCol="0">
            <a:spAutoFit/>
          </a:bodyPr>
          <a:lstStyle/>
          <a:p>
            <a:pPr algn="ctr"/>
            <a:r>
              <a:rPr lang="en-US" dirty="0">
                <a:solidFill>
                  <a:srgbClr val="DC1E35"/>
                </a:solidFill>
                <a:latin typeface="Century Gothic" panose="020B0502020202020204" pitchFamily="34" charset="0"/>
              </a:rPr>
              <a:t>Review &amp;</a:t>
            </a:r>
          </a:p>
          <a:p>
            <a:pPr algn="ctr"/>
            <a:r>
              <a:rPr lang="en-US" dirty="0">
                <a:solidFill>
                  <a:srgbClr val="DC1E35"/>
                </a:solidFill>
                <a:latin typeface="Century Gothic" panose="020B0502020202020204" pitchFamily="34" charset="0"/>
              </a:rPr>
              <a:t>Approve</a:t>
            </a:r>
          </a:p>
        </p:txBody>
      </p:sp>
      <p:sp>
        <p:nvSpPr>
          <p:cNvPr id="34" name="TextBox 33">
            <a:extLst>
              <a:ext uri="{FF2B5EF4-FFF2-40B4-BE49-F238E27FC236}">
                <a16:creationId xmlns:a16="http://schemas.microsoft.com/office/drawing/2014/main" id="{F2DF9E58-552C-E49A-CF11-92D90972C10B}"/>
              </a:ext>
            </a:extLst>
          </p:cNvPr>
          <p:cNvSpPr txBox="1"/>
          <p:nvPr/>
        </p:nvSpPr>
        <p:spPr>
          <a:xfrm>
            <a:off x="7507463" y="3590583"/>
            <a:ext cx="2008132" cy="2168094"/>
          </a:xfrm>
          <a:prstGeom prst="rect">
            <a:avLst/>
          </a:prstGeom>
          <a:noFill/>
        </p:spPr>
        <p:txBody>
          <a:bodyPr wrap="square" rtlCol="0">
            <a:spAutoFit/>
          </a:bodyPr>
          <a:lstStyle/>
          <a:p>
            <a:pPr>
              <a:lnSpc>
                <a:spcPct val="140000"/>
              </a:lnSpc>
            </a:pPr>
            <a:r>
              <a:rPr lang="en-US" sz="1400" dirty="0">
                <a:solidFill>
                  <a:srgbClr val="4A5267"/>
                </a:solidFill>
                <a:latin typeface="Century Gothic" panose="020B0502020202020204" pitchFamily="34" charset="0"/>
              </a:rPr>
              <a:t>Review revised documentation with appropriate review committee and organizational members and document approval. </a:t>
            </a:r>
          </a:p>
        </p:txBody>
      </p:sp>
      <p:sp>
        <p:nvSpPr>
          <p:cNvPr id="35" name="TextBox 34">
            <a:extLst>
              <a:ext uri="{FF2B5EF4-FFF2-40B4-BE49-F238E27FC236}">
                <a16:creationId xmlns:a16="http://schemas.microsoft.com/office/drawing/2014/main" id="{18B62BC2-4B90-C876-81CF-189EF1247FFE}"/>
              </a:ext>
            </a:extLst>
          </p:cNvPr>
          <p:cNvSpPr txBox="1"/>
          <p:nvPr/>
        </p:nvSpPr>
        <p:spPr>
          <a:xfrm>
            <a:off x="9515595" y="2948467"/>
            <a:ext cx="2802361" cy="646331"/>
          </a:xfrm>
          <a:prstGeom prst="rect">
            <a:avLst/>
          </a:prstGeom>
          <a:noFill/>
        </p:spPr>
        <p:txBody>
          <a:bodyPr wrap="square" rtlCol="0">
            <a:spAutoFit/>
          </a:bodyPr>
          <a:lstStyle/>
          <a:p>
            <a:pPr algn="ctr"/>
            <a:r>
              <a:rPr lang="en-US" dirty="0">
                <a:solidFill>
                  <a:srgbClr val="DC1E35"/>
                </a:solidFill>
                <a:latin typeface="Century Gothic" panose="020B0502020202020204" pitchFamily="34" charset="0"/>
              </a:rPr>
              <a:t>Implement &amp;</a:t>
            </a:r>
          </a:p>
          <a:p>
            <a:pPr algn="ctr"/>
            <a:r>
              <a:rPr lang="en-US" dirty="0">
                <a:solidFill>
                  <a:srgbClr val="DC1E35"/>
                </a:solidFill>
                <a:latin typeface="Century Gothic" panose="020B0502020202020204" pitchFamily="34" charset="0"/>
              </a:rPr>
              <a:t>Communicate</a:t>
            </a:r>
          </a:p>
        </p:txBody>
      </p:sp>
      <p:sp>
        <p:nvSpPr>
          <p:cNvPr id="36" name="TextBox 35">
            <a:extLst>
              <a:ext uri="{FF2B5EF4-FFF2-40B4-BE49-F238E27FC236}">
                <a16:creationId xmlns:a16="http://schemas.microsoft.com/office/drawing/2014/main" id="{9572E9B3-FAB9-2B60-16B7-66013464A01F}"/>
              </a:ext>
            </a:extLst>
          </p:cNvPr>
          <p:cNvSpPr txBox="1"/>
          <p:nvPr/>
        </p:nvSpPr>
        <p:spPr>
          <a:xfrm>
            <a:off x="9825436" y="3630674"/>
            <a:ext cx="2215577" cy="1564852"/>
          </a:xfrm>
          <a:prstGeom prst="rect">
            <a:avLst/>
          </a:prstGeom>
          <a:noFill/>
        </p:spPr>
        <p:txBody>
          <a:bodyPr wrap="square" rtlCol="0">
            <a:spAutoFit/>
          </a:bodyPr>
          <a:lstStyle/>
          <a:p>
            <a:pPr>
              <a:lnSpc>
                <a:spcPct val="140000"/>
              </a:lnSpc>
            </a:pPr>
            <a:r>
              <a:rPr lang="en-US" sz="1400" dirty="0">
                <a:solidFill>
                  <a:srgbClr val="4A5267"/>
                </a:solidFill>
                <a:latin typeface="Century Gothic" panose="020B0502020202020204" pitchFamily="34" charset="0"/>
              </a:rPr>
              <a:t>Incorporate updates into training and communicate changes and requirements to Workforce Members.</a:t>
            </a:r>
          </a:p>
        </p:txBody>
      </p:sp>
      <p:pic>
        <p:nvPicPr>
          <p:cNvPr id="37" name="Picture 36">
            <a:extLst>
              <a:ext uri="{FF2B5EF4-FFF2-40B4-BE49-F238E27FC236}">
                <a16:creationId xmlns:a16="http://schemas.microsoft.com/office/drawing/2014/main" id="{55D1F3CD-6785-2959-AF68-FC79E75713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13009" y="2382741"/>
            <a:ext cx="1153066" cy="174012"/>
          </a:xfrm>
          <a:prstGeom prst="rect">
            <a:avLst/>
          </a:prstGeom>
        </p:spPr>
      </p:pic>
      <p:pic>
        <p:nvPicPr>
          <p:cNvPr id="39" name="Graphic 38" descr="Customer review outline">
            <a:extLst>
              <a:ext uri="{FF2B5EF4-FFF2-40B4-BE49-F238E27FC236}">
                <a16:creationId xmlns:a16="http://schemas.microsoft.com/office/drawing/2014/main" id="{EFB693BB-CDBB-3D9B-0137-3BCB18E1956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934946" y="2063515"/>
            <a:ext cx="914400" cy="914400"/>
          </a:xfrm>
          <a:prstGeom prst="rect">
            <a:avLst/>
          </a:prstGeom>
        </p:spPr>
      </p:pic>
      <p:pic>
        <p:nvPicPr>
          <p:cNvPr id="41" name="Graphic 40" descr="Teacher outline">
            <a:extLst>
              <a:ext uri="{FF2B5EF4-FFF2-40B4-BE49-F238E27FC236}">
                <a16:creationId xmlns:a16="http://schemas.microsoft.com/office/drawing/2014/main" id="{2AD3C360-3BC8-4422-F125-C1380C77EB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351725" y="2042998"/>
            <a:ext cx="914400" cy="914400"/>
          </a:xfrm>
          <a:prstGeom prst="rect">
            <a:avLst/>
          </a:prstGeom>
        </p:spPr>
      </p:pic>
      <p:pic>
        <p:nvPicPr>
          <p:cNvPr id="42" name="Picture 41">
            <a:extLst>
              <a:ext uri="{FF2B5EF4-FFF2-40B4-BE49-F238E27FC236}">
                <a16:creationId xmlns:a16="http://schemas.microsoft.com/office/drawing/2014/main" id="{317F571D-8EC2-C532-8651-23FB127626F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7715" y="2519867"/>
            <a:ext cx="1195522" cy="179967"/>
          </a:xfrm>
          <a:prstGeom prst="rect">
            <a:avLst/>
          </a:prstGeom>
        </p:spPr>
      </p:pic>
      <p:pic>
        <p:nvPicPr>
          <p:cNvPr id="8" name="Picture 7">
            <a:extLst>
              <a:ext uri="{FF2B5EF4-FFF2-40B4-BE49-F238E27FC236}">
                <a16:creationId xmlns:a16="http://schemas.microsoft.com/office/drawing/2014/main" id="{FFFA9400-3382-BCDF-A115-DFE17D23E9B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9" name="Picture 8">
            <a:extLst>
              <a:ext uri="{FF2B5EF4-FFF2-40B4-BE49-F238E27FC236}">
                <a16:creationId xmlns:a16="http://schemas.microsoft.com/office/drawing/2014/main" id="{F468AEC9-3C32-D824-A389-D99F3A5271A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1236419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9126" y="1589411"/>
            <a:ext cx="10434360" cy="4540474"/>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 </a:t>
            </a:r>
          </a:p>
          <a:p>
            <a:pPr algn="just">
              <a:lnSpc>
                <a:spcPct val="140000"/>
              </a:lnSpc>
            </a:pPr>
            <a:r>
              <a:rPr lang="en-US" sz="1400" dirty="0">
                <a:solidFill>
                  <a:srgbClr val="34526B"/>
                </a:solidFill>
                <a:latin typeface="Century Gothic" panose="020B0502020202020204" pitchFamily="34" charset="0"/>
              </a:rPr>
              <a:t>We assume each organization has some level of documented policies and procedures in place. The challenge is how to identify your needs and prioritize effort to updating your existing set. </a:t>
            </a:r>
          </a:p>
          <a:p>
            <a:pPr algn="just">
              <a:lnSpc>
                <a:spcPct val="140000"/>
              </a:lnSpc>
            </a:pPr>
            <a:endParaRPr lang="en-US" sz="1400" dirty="0">
              <a:solidFill>
                <a:srgbClr val="34526B"/>
              </a:solidFill>
              <a:latin typeface="Century Gothic" panose="020B0502020202020204" pitchFamily="34" charset="0"/>
            </a:endParaRPr>
          </a:p>
          <a:p>
            <a:pPr algn="just">
              <a:lnSpc>
                <a:spcPct val="140000"/>
              </a:lnSpc>
            </a:pPr>
            <a:r>
              <a:rPr lang="en-US" sz="1400" dirty="0">
                <a:solidFill>
                  <a:srgbClr val="34526B"/>
                </a:solidFill>
                <a:latin typeface="Century Gothic" panose="020B0502020202020204" pitchFamily="34" charset="0"/>
              </a:rPr>
              <a:t>As stated, there is not a single list of policies and procedures required for healthcare organizations. As HIPAA is a foundational compliance requirement across all healthcare covered entities and business associates, we have provided a HIPAA Gap Analysis tool that organizations can leverage to map existing documentation to HIPAA Security Rule Standards and Implementation Specifications. This Gap Analysis also reflects guidelines derived from the </a:t>
            </a:r>
            <a:r>
              <a:rPr lang="en-US" sz="1400" dirty="0">
                <a:solidFill>
                  <a:srgbClr val="34526B"/>
                </a:solidFill>
                <a:latin typeface="Century Gothic" panose="020B0502020202020204" pitchFamily="34" charset="0"/>
                <a:hlinkClick r:id="rId2"/>
              </a:rPr>
              <a:t>OCR Audit Protocol</a:t>
            </a:r>
            <a:r>
              <a:rPr lang="en-US" sz="1400" dirty="0">
                <a:solidFill>
                  <a:srgbClr val="34526B"/>
                </a:solidFill>
                <a:latin typeface="Century Gothic" panose="020B0502020202020204" pitchFamily="34" charset="0"/>
              </a:rPr>
              <a:t>, which is used in the Phase 2 HIPAA Audit Program. Policies included in this Library have been mapped to specific requirements so organizations can easily identify sample content that may be required to enhance its documentation. </a:t>
            </a:r>
          </a:p>
          <a:p>
            <a:pPr algn="just">
              <a:lnSpc>
                <a:spcPct val="140000"/>
              </a:lnSpc>
            </a:pPr>
            <a:endParaRPr lang="en-US" sz="1400" dirty="0">
              <a:solidFill>
                <a:srgbClr val="34526B"/>
              </a:solidFill>
              <a:latin typeface="Century Gothic" panose="020B0502020202020204" pitchFamily="34" charset="0"/>
            </a:endParaRPr>
          </a:p>
          <a:p>
            <a:pPr algn="just">
              <a:lnSpc>
                <a:spcPct val="140000"/>
              </a:lnSpc>
            </a:pPr>
            <a:r>
              <a:rPr lang="en-US" sz="1400" dirty="0">
                <a:solidFill>
                  <a:srgbClr val="34526B"/>
                </a:solidFill>
                <a:latin typeface="Century Gothic" panose="020B0502020202020204" pitchFamily="34" charset="0"/>
              </a:rPr>
              <a:t>Instructions on how to use this HIPAA Gap Analysis tool are provided in the tool. </a:t>
            </a:r>
          </a:p>
          <a:p>
            <a:pPr algn="just">
              <a:lnSpc>
                <a:spcPct val="140000"/>
              </a:lnSpc>
            </a:pP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6</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4337176" y="524239"/>
            <a:ext cx="3392275"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Identify Needs</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2" name="Graphic 1" descr="Checklist outline">
            <a:extLst>
              <a:ext uri="{FF2B5EF4-FFF2-40B4-BE49-F238E27FC236}">
                <a16:creationId xmlns:a16="http://schemas.microsoft.com/office/drawing/2014/main" id="{A196D42C-DC83-5B2C-AF12-BA7D9B9C585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198169" y="390204"/>
            <a:ext cx="914400" cy="914400"/>
          </a:xfrm>
          <a:prstGeom prst="rect">
            <a:avLst/>
          </a:prstGeom>
        </p:spPr>
      </p:pic>
      <p:pic>
        <p:nvPicPr>
          <p:cNvPr id="3" name="Picture 2">
            <a:extLst>
              <a:ext uri="{FF2B5EF4-FFF2-40B4-BE49-F238E27FC236}">
                <a16:creationId xmlns:a16="http://schemas.microsoft.com/office/drawing/2014/main" id="{AFB1BD0A-DFF8-1926-36F8-F63CE695F3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4" name="Picture 3">
            <a:extLst>
              <a:ext uri="{FF2B5EF4-FFF2-40B4-BE49-F238E27FC236}">
                <a16:creationId xmlns:a16="http://schemas.microsoft.com/office/drawing/2014/main" id="{5540C8CA-04DC-42F8-1FA4-499E467DB3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671479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6604" y="1385635"/>
            <a:ext cx="10434360" cy="4885183"/>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Given the priority of patient care and competing demands for staff attention, documentation tends to fall last on the list of priorities. </a:t>
            </a:r>
          </a:p>
          <a:p>
            <a:pPr algn="just">
              <a:lnSpc>
                <a:spcPct val="140000"/>
              </a:lnSpc>
            </a:pPr>
            <a:endParaRPr lang="en-US" sz="800" dirty="0">
              <a:solidFill>
                <a:srgbClr val="34526B"/>
              </a:solidFill>
              <a:latin typeface="Century Gothic" panose="020B0502020202020204" pitchFamily="34" charset="0"/>
            </a:endParaRPr>
          </a:p>
          <a:p>
            <a:pPr algn="just">
              <a:lnSpc>
                <a:spcPct val="140000"/>
              </a:lnSpc>
            </a:pPr>
            <a:r>
              <a:rPr lang="en-US" sz="1400" dirty="0">
                <a:solidFill>
                  <a:srgbClr val="34526B"/>
                </a:solidFill>
                <a:latin typeface="Century Gothic" panose="020B0502020202020204" pitchFamily="34" charset="0"/>
              </a:rPr>
              <a:t>We recommend that once an organization identifies its needs, it prioritizes updates on its general Information Security Program and Security Risk Management policy first to establish a firm foundation for its security program and selected controls. Given HIPAA’s emphasis on risk-based selection, organizations should leverage its most recent risk assessment results to identify policy and procedures based on identified risk to the organization. It can then develop a project with targeted goals for implementing additional policy and procedure updates that reflect risk-based priorities. </a:t>
            </a:r>
          </a:p>
          <a:p>
            <a:pPr algn="just">
              <a:lnSpc>
                <a:spcPct val="140000"/>
              </a:lnSpc>
            </a:pPr>
            <a:endParaRPr lang="en-US" sz="800" dirty="0">
              <a:solidFill>
                <a:srgbClr val="34526B"/>
              </a:solidFill>
              <a:latin typeface="Century Gothic" panose="020B0502020202020204" pitchFamily="34" charset="0"/>
            </a:endParaRPr>
          </a:p>
          <a:p>
            <a:pPr algn="just">
              <a:lnSpc>
                <a:spcPct val="140000"/>
              </a:lnSpc>
            </a:pPr>
            <a:r>
              <a:rPr lang="en-US" sz="1400" dirty="0">
                <a:solidFill>
                  <a:srgbClr val="34526B"/>
                </a:solidFill>
                <a:latin typeface="Century Gothic" panose="020B0502020202020204" pitchFamily="34" charset="0"/>
              </a:rPr>
              <a:t>Once priorities are set, the organization should review the </a:t>
            </a:r>
            <a:r>
              <a:rPr lang="en-US" sz="1400" b="1" dirty="0">
                <a:solidFill>
                  <a:srgbClr val="34526B"/>
                </a:solidFill>
                <a:latin typeface="Century Gothic" panose="020B0502020202020204" pitchFamily="34" charset="0"/>
                <a:hlinkClick r:id="rId2" action="ppaction://hlinksldjump"/>
              </a:rPr>
              <a:t>Library Inventory Map </a:t>
            </a:r>
            <a:r>
              <a:rPr lang="en-US" sz="1400" dirty="0">
                <a:solidFill>
                  <a:srgbClr val="34526B"/>
                </a:solidFill>
                <a:latin typeface="Century Gothic" panose="020B0502020202020204" pitchFamily="34" charset="0"/>
              </a:rPr>
              <a:t>to identify templates to target. The map provides a high-level overview of each template, content categories included in that template, applicable regulations and standards it covers, as well as supporting documentation and considerations the organization could leverage in its updates. </a:t>
            </a:r>
          </a:p>
          <a:p>
            <a:pPr algn="just">
              <a:lnSpc>
                <a:spcPct val="140000"/>
              </a:lnSpc>
            </a:pPr>
            <a:endParaRPr lang="en-US" sz="1400" dirty="0">
              <a:solidFill>
                <a:srgbClr val="34526B"/>
              </a:solidFill>
              <a:latin typeface="Century Gothic" panose="020B0502020202020204" pitchFamily="34" charset="0"/>
            </a:endParaRPr>
          </a:p>
          <a:p>
            <a:pPr algn="just">
              <a:lnSpc>
                <a:spcPct val="140000"/>
              </a:lnSpc>
            </a:pPr>
            <a:endParaRPr lang="en-US" sz="1400" dirty="0">
              <a:solidFill>
                <a:srgbClr val="34526B"/>
              </a:solidFill>
              <a:latin typeface="Century Gothic" panose="020B0502020202020204" pitchFamily="34" charset="0"/>
            </a:endParaRPr>
          </a:p>
          <a:p>
            <a:pPr algn="just">
              <a:lnSpc>
                <a:spcPct val="140000"/>
              </a:lnSpc>
            </a:pP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7</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4055854" y="524239"/>
            <a:ext cx="3954929"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Prioritize Content</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21DF7A-C2AE-1948-99B2-9EE15B9CF922}"/>
              </a:ext>
            </a:extLst>
          </p:cNvPr>
          <p:cNvCxnSpPr>
            <a:cxnSpLocks/>
          </p:cNvCxnSpPr>
          <p:nvPr/>
        </p:nvCxnSpPr>
        <p:spPr>
          <a:xfrm>
            <a:off x="351327" y="6178826"/>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pic>
        <p:nvPicPr>
          <p:cNvPr id="3" name="Graphic 2" descr="Folder Search outline">
            <a:extLst>
              <a:ext uri="{FF2B5EF4-FFF2-40B4-BE49-F238E27FC236}">
                <a16:creationId xmlns:a16="http://schemas.microsoft.com/office/drawing/2014/main" id="{3C22FB20-809F-979E-5D64-B38AE0D120C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30216" y="390204"/>
            <a:ext cx="914400" cy="914400"/>
          </a:xfrm>
          <a:prstGeom prst="rect">
            <a:avLst/>
          </a:prstGeom>
        </p:spPr>
      </p:pic>
      <p:pic>
        <p:nvPicPr>
          <p:cNvPr id="2" name="Picture 1">
            <a:extLst>
              <a:ext uri="{FF2B5EF4-FFF2-40B4-BE49-F238E27FC236}">
                <a16:creationId xmlns:a16="http://schemas.microsoft.com/office/drawing/2014/main" id="{0A9A8968-4311-8851-CAAD-56BAE3A766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pic>
        <p:nvPicPr>
          <p:cNvPr id="4" name="Picture 3">
            <a:extLst>
              <a:ext uri="{FF2B5EF4-FFF2-40B4-BE49-F238E27FC236}">
                <a16:creationId xmlns:a16="http://schemas.microsoft.com/office/drawing/2014/main" id="{2F999C6D-00BA-C8D2-F46C-A4E3993B45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471" y="6077696"/>
            <a:ext cx="2108200" cy="571500"/>
          </a:xfrm>
          <a:prstGeom prst="rect">
            <a:avLst/>
          </a:prstGeom>
        </p:spPr>
      </p:pic>
    </p:spTree>
    <p:extLst>
      <p:ext uri="{BB962C8B-B14F-4D97-AF65-F5344CB8AC3E}">
        <p14:creationId xmlns:p14="http://schemas.microsoft.com/office/powerpoint/2010/main" val="2979464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6604" y="1251601"/>
            <a:ext cx="10434360" cy="6005490"/>
          </a:xfrm>
          <a:prstGeom prst="rect">
            <a:avLst/>
          </a:prstGeom>
          <a:noFill/>
        </p:spPr>
        <p:txBody>
          <a:bodyPr wrap="square" rtlCol="0">
            <a:spAutoFit/>
          </a:bodyPr>
          <a:lstStyle/>
          <a:p>
            <a:pPr algn="just">
              <a:lnSpc>
                <a:spcPct val="140000"/>
              </a:lnSpc>
            </a:pPr>
            <a:r>
              <a:rPr lang="en-US" sz="1300" dirty="0">
                <a:solidFill>
                  <a:srgbClr val="34526B"/>
                </a:solidFill>
                <a:latin typeface="Century Gothic" panose="020B0502020202020204" pitchFamily="34" charset="0"/>
              </a:rPr>
              <a:t>The Template Library includes individual Word documents that can be used as a starting point.  To Revise the Documents:</a:t>
            </a:r>
          </a:p>
          <a:p>
            <a:pPr algn="just">
              <a:lnSpc>
                <a:spcPct val="140000"/>
              </a:lnSpc>
            </a:pPr>
            <a:endParaRPr lang="en-US" sz="800" dirty="0">
              <a:solidFill>
                <a:srgbClr val="34526B"/>
              </a:solidFill>
              <a:latin typeface="Century Gothic" panose="020B0502020202020204" pitchFamily="34" charset="0"/>
            </a:endParaRPr>
          </a:p>
          <a:p>
            <a:pPr marL="800100" lvl="1" indent="-342900" algn="just">
              <a:lnSpc>
                <a:spcPct val="140000"/>
              </a:lnSpc>
              <a:buFont typeface="+mj-lt"/>
              <a:buAutoNum type="arabicPeriod"/>
            </a:pPr>
            <a:r>
              <a:rPr lang="en-US" sz="1300" dirty="0">
                <a:solidFill>
                  <a:srgbClr val="34526B"/>
                </a:solidFill>
                <a:latin typeface="Century Gothic" panose="020B0502020202020204" pitchFamily="34" charset="0"/>
              </a:rPr>
              <a:t>Identify the desired section/template and create a copy of the document. You may copy the Template file or cut content sections from it to paste into your own documents.</a:t>
            </a:r>
          </a:p>
          <a:p>
            <a:pPr marL="800100" lvl="1" indent="-342900" algn="just">
              <a:lnSpc>
                <a:spcPct val="140000"/>
              </a:lnSpc>
              <a:buFont typeface="+mj-lt"/>
              <a:buAutoNum type="arabicPeriod"/>
            </a:pPr>
            <a:r>
              <a:rPr lang="en-US" sz="1300" dirty="0">
                <a:solidFill>
                  <a:srgbClr val="34526B"/>
                </a:solidFill>
                <a:latin typeface="Century Gothic" panose="020B0502020202020204" pitchFamily="34" charset="0"/>
              </a:rPr>
              <a:t>Update the Document header table with the appropriate Author and Policy #. The Effective Date should be updated after official approval per the organizational review and approval process. </a:t>
            </a:r>
          </a:p>
          <a:p>
            <a:pPr marL="800100" lvl="1" indent="-342900" algn="just">
              <a:lnSpc>
                <a:spcPct val="140000"/>
              </a:lnSpc>
              <a:buFont typeface="+mj-lt"/>
              <a:buAutoNum type="arabicPeriod"/>
            </a:pPr>
            <a:r>
              <a:rPr lang="en-US" sz="1300" dirty="0">
                <a:solidFill>
                  <a:srgbClr val="34526B"/>
                </a:solidFill>
                <a:latin typeface="Century Gothic" panose="020B0502020202020204" pitchFamily="34" charset="0"/>
              </a:rPr>
              <a:t>Organizational-specific content or optional content is highlighted in </a:t>
            </a:r>
            <a:r>
              <a:rPr lang="en-US" sz="1300" dirty="0">
                <a:solidFill>
                  <a:srgbClr val="FF0000"/>
                </a:solidFill>
                <a:latin typeface="Century Gothic" panose="020B0502020202020204" pitchFamily="34" charset="0"/>
              </a:rPr>
              <a:t>&lt;red font&gt;. </a:t>
            </a:r>
            <a:r>
              <a:rPr lang="en-US" sz="1300" dirty="0">
                <a:solidFill>
                  <a:srgbClr val="34526B"/>
                </a:solidFill>
                <a:latin typeface="Century Gothic" panose="020B0502020202020204" pitchFamily="34" charset="0"/>
              </a:rPr>
              <a:t>This includes references to recommended procedures, plans, or other documents that are not included in the Library. </a:t>
            </a:r>
          </a:p>
          <a:p>
            <a:pPr marL="1257300" lvl="2" indent="-342900" algn="just">
              <a:lnSpc>
                <a:spcPct val="140000"/>
              </a:lnSpc>
              <a:buFont typeface="+mj-lt"/>
              <a:buAutoNum type="alphaLcPeriod"/>
            </a:pPr>
            <a:r>
              <a:rPr lang="en-US" sz="1300" dirty="0">
                <a:solidFill>
                  <a:srgbClr val="34526B"/>
                </a:solidFill>
                <a:latin typeface="Century Gothic" panose="020B0502020202020204" pitchFamily="34" charset="0"/>
              </a:rPr>
              <a:t>Do a global “find and replace” for the term </a:t>
            </a:r>
            <a:r>
              <a:rPr lang="en-US" sz="1300" dirty="0">
                <a:solidFill>
                  <a:srgbClr val="FF0000"/>
                </a:solidFill>
                <a:latin typeface="Century Gothic" panose="020B0502020202020204" pitchFamily="34" charset="0"/>
              </a:rPr>
              <a:t>&lt;Organization&gt; </a:t>
            </a:r>
            <a:r>
              <a:rPr lang="en-US" sz="1300" dirty="0">
                <a:solidFill>
                  <a:srgbClr val="34526B"/>
                </a:solidFill>
                <a:latin typeface="Century Gothic" panose="020B0502020202020204" pitchFamily="34" charset="0"/>
              </a:rPr>
              <a:t>and replace with the appropriate company name. </a:t>
            </a:r>
          </a:p>
          <a:p>
            <a:pPr marL="1257300" lvl="2" indent="-342900" algn="just">
              <a:lnSpc>
                <a:spcPct val="140000"/>
              </a:lnSpc>
              <a:buFont typeface="+mj-lt"/>
              <a:buAutoNum type="alphaLcPeriod"/>
            </a:pPr>
            <a:r>
              <a:rPr lang="en-US" sz="1300" dirty="0">
                <a:solidFill>
                  <a:srgbClr val="34526B"/>
                </a:solidFill>
                <a:latin typeface="Century Gothic" panose="020B0502020202020204" pitchFamily="34" charset="0"/>
              </a:rPr>
              <a:t>Update other content identified in </a:t>
            </a:r>
            <a:r>
              <a:rPr lang="en-US" sz="1300" dirty="0">
                <a:solidFill>
                  <a:srgbClr val="FF0000"/>
                </a:solidFill>
                <a:latin typeface="Century Gothic" panose="020B0502020202020204" pitchFamily="34" charset="0"/>
              </a:rPr>
              <a:t>&lt;red&gt;. </a:t>
            </a:r>
            <a:r>
              <a:rPr lang="en-US" sz="1300" dirty="0">
                <a:solidFill>
                  <a:srgbClr val="34526B"/>
                </a:solidFill>
                <a:latin typeface="Century Gothic" panose="020B0502020202020204" pitchFamily="34" charset="0"/>
              </a:rPr>
              <a:t>This may be streamlined by searching “&lt;&gt;” within the document. </a:t>
            </a:r>
          </a:p>
          <a:p>
            <a:pPr marL="800100" lvl="1" indent="-342900" algn="just">
              <a:lnSpc>
                <a:spcPct val="140000"/>
              </a:lnSpc>
              <a:buFont typeface="+mj-lt"/>
              <a:buAutoNum type="arabicPeriod"/>
            </a:pPr>
            <a:r>
              <a:rPr lang="en-US" sz="1300" dirty="0">
                <a:solidFill>
                  <a:srgbClr val="34526B"/>
                </a:solidFill>
                <a:latin typeface="Century Gothic" panose="020B0502020202020204" pitchFamily="34" charset="0"/>
              </a:rPr>
              <a:t>Update any additional state, local, or other references or standards as needed to Section 7. </a:t>
            </a:r>
          </a:p>
          <a:p>
            <a:pPr marL="800100" lvl="1" indent="-342900" algn="just">
              <a:lnSpc>
                <a:spcPct val="140000"/>
              </a:lnSpc>
              <a:buFont typeface="+mj-lt"/>
              <a:buAutoNum type="arabicPeriod"/>
            </a:pPr>
            <a:r>
              <a:rPr lang="en-US" sz="1300" dirty="0">
                <a:solidFill>
                  <a:srgbClr val="34526B"/>
                </a:solidFill>
                <a:latin typeface="Century Gothic" panose="020B0502020202020204" pitchFamily="34" charset="0"/>
              </a:rPr>
              <a:t>Add in any additional referenced documentation, including organizational specific policies, procedures, or other plans to Section 8.</a:t>
            </a:r>
          </a:p>
          <a:p>
            <a:pPr marL="800100" lvl="1" indent="-342900" algn="just">
              <a:lnSpc>
                <a:spcPct val="140000"/>
              </a:lnSpc>
              <a:buFont typeface="+mj-lt"/>
              <a:buAutoNum type="arabicPeriod"/>
            </a:pPr>
            <a:r>
              <a:rPr lang="en-US" sz="1300" dirty="0">
                <a:solidFill>
                  <a:srgbClr val="34526B"/>
                </a:solidFill>
                <a:latin typeface="Century Gothic" panose="020B0502020202020204" pitchFamily="34" charset="0"/>
              </a:rPr>
              <a:t>Update the Revision History accordingly in Section 9. </a:t>
            </a:r>
          </a:p>
          <a:p>
            <a:pPr marL="800100" lvl="1" indent="-342900" algn="just">
              <a:lnSpc>
                <a:spcPct val="140000"/>
              </a:lnSpc>
              <a:buFont typeface="+mj-lt"/>
              <a:buAutoNum type="arabicPeriod"/>
            </a:pPr>
            <a:r>
              <a:rPr lang="en-US" sz="1300" b="1" dirty="0">
                <a:solidFill>
                  <a:srgbClr val="34526B"/>
                </a:solidFill>
                <a:latin typeface="Century Gothic" panose="020B0502020202020204" pitchFamily="34" charset="0"/>
              </a:rPr>
              <a:t>Carefully review the language and assure it is applicable to your practice and business operation. Modify it as necessary to assure language is easy for your workforce members to understand. </a:t>
            </a:r>
          </a:p>
          <a:p>
            <a:pPr marL="800100" lvl="1" indent="-342900" algn="just">
              <a:lnSpc>
                <a:spcPct val="140000"/>
              </a:lnSpc>
              <a:buFont typeface="+mj-lt"/>
              <a:buAutoNum type="arabicPeriod"/>
            </a:pPr>
            <a:r>
              <a:rPr lang="en-US" sz="1300" dirty="0">
                <a:solidFill>
                  <a:srgbClr val="34526B"/>
                </a:solidFill>
                <a:latin typeface="Century Gothic" panose="020B0502020202020204" pitchFamily="34" charset="0"/>
              </a:rPr>
              <a:t>Save the document in the appropriate working folder for review. </a:t>
            </a:r>
          </a:p>
          <a:p>
            <a:pPr lvl="1" algn="just">
              <a:lnSpc>
                <a:spcPct val="140000"/>
              </a:lnSpc>
            </a:pPr>
            <a:endParaRPr lang="en-US" sz="800" dirty="0">
              <a:solidFill>
                <a:srgbClr val="FF0000"/>
              </a:solidFill>
              <a:latin typeface="Century Gothic" panose="020B0502020202020204" pitchFamily="34" charset="0"/>
            </a:endParaRPr>
          </a:p>
          <a:p>
            <a:pPr algn="just">
              <a:lnSpc>
                <a:spcPct val="140000"/>
              </a:lnSpc>
            </a:pPr>
            <a:r>
              <a:rPr lang="en-US" sz="1300" dirty="0">
                <a:solidFill>
                  <a:srgbClr val="34526B"/>
                </a:solidFill>
                <a:latin typeface="Century Gothic" panose="020B0502020202020204" pitchFamily="34" charset="0"/>
              </a:rPr>
              <a:t>Generic Policy and Procedure Templates have been provided to support the creation of additional policies or procedures not included in this Library. </a:t>
            </a:r>
          </a:p>
          <a:p>
            <a:pPr algn="just">
              <a:lnSpc>
                <a:spcPct val="140000"/>
              </a:lnSpc>
            </a:pP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8</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3884335" y="524239"/>
            <a:ext cx="4297972" cy="646331"/>
          </a:xfrm>
          <a:prstGeom prst="rect">
            <a:avLst/>
          </a:prstGeom>
          <a:noFill/>
        </p:spPr>
        <p:txBody>
          <a:bodyPr wrap="none" rtlCol="0">
            <a:spAutoFit/>
          </a:bodyPr>
          <a:lstStyle/>
          <a:p>
            <a:pPr algn="ctr"/>
            <a:r>
              <a:rPr lang="en-US" sz="3600" dirty="0">
                <a:solidFill>
                  <a:srgbClr val="4A5267"/>
                </a:solidFill>
                <a:latin typeface="Century Gothic" panose="020B0502020202020204" pitchFamily="34" charset="0"/>
              </a:rPr>
              <a:t>Revise Documents</a:t>
            </a:r>
          </a:p>
        </p:txBody>
      </p:sp>
      <p:cxnSp>
        <p:nvCxnSpPr>
          <p:cNvPr id="13" name="Straight Connector 12">
            <a:extLst>
              <a:ext uri="{FF2B5EF4-FFF2-40B4-BE49-F238E27FC236}">
                <a16:creationId xmlns:a16="http://schemas.microsoft.com/office/drawing/2014/main" id="{874CE549-493D-9541-A0C5-9FAFB6DDEF1B}"/>
              </a:ext>
            </a:extLst>
          </p:cNvPr>
          <p:cNvCxnSpPr>
            <a:cxnSpLocks/>
          </p:cNvCxnSpPr>
          <p:nvPr/>
        </p:nvCxnSpPr>
        <p:spPr>
          <a:xfrm>
            <a:off x="5691846" y="1251601"/>
            <a:ext cx="523876" cy="0"/>
          </a:xfrm>
          <a:prstGeom prst="line">
            <a:avLst/>
          </a:prstGeom>
          <a:ln w="22225">
            <a:solidFill>
              <a:srgbClr val="DC1E35"/>
            </a:solidFill>
          </a:ln>
        </p:spPr>
        <p:style>
          <a:lnRef idx="1">
            <a:schemeClr val="accent1"/>
          </a:lnRef>
          <a:fillRef idx="0">
            <a:schemeClr val="accent1"/>
          </a:fillRef>
          <a:effectRef idx="0">
            <a:schemeClr val="accent1"/>
          </a:effectRef>
          <a:fontRef idx="minor">
            <a:schemeClr val="tx1"/>
          </a:fontRef>
        </p:style>
      </p:cxnSp>
      <p:pic>
        <p:nvPicPr>
          <p:cNvPr id="2" name="Graphic 1" descr="Scribble outline">
            <a:extLst>
              <a:ext uri="{FF2B5EF4-FFF2-40B4-BE49-F238E27FC236}">
                <a16:creationId xmlns:a16="http://schemas.microsoft.com/office/drawing/2014/main" id="{04B29135-AE1E-B98E-7C7C-91B6E736E7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21803" y="365568"/>
            <a:ext cx="914400" cy="914400"/>
          </a:xfrm>
          <a:prstGeom prst="rect">
            <a:avLst/>
          </a:prstGeom>
        </p:spPr>
      </p:pic>
      <p:pic>
        <p:nvPicPr>
          <p:cNvPr id="3" name="Picture 2">
            <a:extLst>
              <a:ext uri="{FF2B5EF4-FFF2-40B4-BE49-F238E27FC236}">
                <a16:creationId xmlns:a16="http://schemas.microsoft.com/office/drawing/2014/main" id="{CB960B62-537A-A5F7-671E-794E110FED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spTree>
    <p:extLst>
      <p:ext uri="{BB962C8B-B14F-4D97-AF65-F5344CB8AC3E}">
        <p14:creationId xmlns:p14="http://schemas.microsoft.com/office/powerpoint/2010/main" val="2808103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9126" y="902082"/>
            <a:ext cx="10434360" cy="640945"/>
          </a:xfrm>
          <a:prstGeom prst="rect">
            <a:avLst/>
          </a:prstGeom>
          <a:noFill/>
        </p:spPr>
        <p:txBody>
          <a:bodyPr wrap="square" rtlCol="0">
            <a:spAutoFit/>
          </a:bodyPr>
          <a:lstStyle/>
          <a:p>
            <a:pPr algn="just">
              <a:lnSpc>
                <a:spcPct val="140000"/>
              </a:lnSpc>
            </a:pPr>
            <a:r>
              <a:rPr lang="en-US" sz="1400" dirty="0">
                <a:solidFill>
                  <a:srgbClr val="34526B"/>
                </a:solidFill>
                <a:latin typeface="Century Gothic" panose="020B0502020202020204" pitchFamily="34" charset="0"/>
              </a:rPr>
              <a:t>The Policy template is organized as follows: </a:t>
            </a:r>
            <a:endParaRPr lang="en-US" sz="1300" dirty="0">
              <a:solidFill>
                <a:srgbClr val="4A5267"/>
              </a:solidFill>
              <a:latin typeface="Century Gothic" panose="020B0502020202020204" pitchFamily="34" charset="0"/>
            </a:endParaRPr>
          </a:p>
          <a:p>
            <a:pPr algn="just">
              <a:lnSpc>
                <a:spcPct val="140000"/>
              </a:lnSpc>
            </a:pPr>
            <a:r>
              <a:rPr lang="en-US" sz="1300" dirty="0">
                <a:solidFill>
                  <a:srgbClr val="4A5267"/>
                </a:solidFill>
                <a:latin typeface="Century Gothic" panose="020B0502020202020204" pitchFamily="34" charset="0"/>
              </a:rPr>
              <a:t> </a:t>
            </a:r>
          </a:p>
        </p:txBody>
      </p:sp>
      <p:sp>
        <p:nvSpPr>
          <p:cNvPr id="7" name="TextBox 6">
            <a:extLst>
              <a:ext uri="{FF2B5EF4-FFF2-40B4-BE49-F238E27FC236}">
                <a16:creationId xmlns:a16="http://schemas.microsoft.com/office/drawing/2014/main" id="{FD593522-1AE3-E74D-86DF-D609198364AD}"/>
              </a:ext>
            </a:extLst>
          </p:cNvPr>
          <p:cNvSpPr txBox="1"/>
          <p:nvPr/>
        </p:nvSpPr>
        <p:spPr>
          <a:xfrm>
            <a:off x="11560796" y="6224947"/>
            <a:ext cx="269625" cy="276999"/>
          </a:xfrm>
          <a:prstGeom prst="rect">
            <a:avLst/>
          </a:prstGeom>
          <a:noFill/>
        </p:spPr>
        <p:txBody>
          <a:bodyPr wrap="none" rtlCol="0">
            <a:spAutoFit/>
          </a:bodyPr>
          <a:lstStyle/>
          <a:p>
            <a:pPr algn="r"/>
            <a:fld id="{3D84D9FA-1F41-744C-B738-DD7336045975}" type="slidenum">
              <a:rPr lang="en-US" sz="1200" smtClean="0">
                <a:latin typeface="Century Gothic" panose="020B0502020202020204" pitchFamily="34" charset="0"/>
              </a:rPr>
              <a:t>9</a:t>
            </a:fld>
            <a:endParaRPr lang="en-US" sz="1200" dirty="0">
              <a:latin typeface="Century Gothic" panose="020B0502020202020204" pitchFamily="34" charset="0"/>
            </a:endParaRPr>
          </a:p>
        </p:txBody>
      </p:sp>
      <p:cxnSp>
        <p:nvCxnSpPr>
          <p:cNvPr id="10" name="Straight Connector 9">
            <a:extLst>
              <a:ext uri="{FF2B5EF4-FFF2-40B4-BE49-F238E27FC236}">
                <a16:creationId xmlns:a16="http://schemas.microsoft.com/office/drawing/2014/main" id="{BBFE479B-8BA1-C247-BFDC-359981C99AB7}"/>
              </a:ext>
            </a:extLst>
          </p:cNvPr>
          <p:cNvCxnSpPr>
            <a:cxnSpLocks/>
          </p:cNvCxnSpPr>
          <p:nvPr/>
        </p:nvCxnSpPr>
        <p:spPr>
          <a:xfrm>
            <a:off x="11857528" y="6175091"/>
            <a:ext cx="0" cy="361771"/>
          </a:xfrm>
          <a:prstGeom prst="line">
            <a:avLst/>
          </a:prstGeom>
          <a:ln w="12700">
            <a:solidFill>
              <a:srgbClr val="DC1E35"/>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D8D6C9-56B2-C64C-BF0F-8A0350311B31}"/>
              </a:ext>
            </a:extLst>
          </p:cNvPr>
          <p:cNvSpPr txBox="1"/>
          <p:nvPr/>
        </p:nvSpPr>
        <p:spPr>
          <a:xfrm>
            <a:off x="769126" y="276707"/>
            <a:ext cx="3728906" cy="646331"/>
          </a:xfrm>
          <a:prstGeom prst="rect">
            <a:avLst/>
          </a:prstGeom>
          <a:noFill/>
        </p:spPr>
        <p:txBody>
          <a:bodyPr wrap="none" rtlCol="0">
            <a:spAutoFit/>
          </a:bodyPr>
          <a:lstStyle/>
          <a:p>
            <a:pPr algn="ctr"/>
            <a:r>
              <a:rPr lang="en-US" sz="3600" dirty="0">
                <a:solidFill>
                  <a:srgbClr val="C00000"/>
                </a:solidFill>
                <a:latin typeface="Century Gothic" panose="020B0502020202020204" pitchFamily="34" charset="0"/>
              </a:rPr>
              <a:t>Policy Template</a:t>
            </a:r>
          </a:p>
        </p:txBody>
      </p:sp>
      <p:graphicFrame>
        <p:nvGraphicFramePr>
          <p:cNvPr id="2" name="Table 1">
            <a:extLst>
              <a:ext uri="{FF2B5EF4-FFF2-40B4-BE49-F238E27FC236}">
                <a16:creationId xmlns:a16="http://schemas.microsoft.com/office/drawing/2014/main" id="{951A614D-2147-48C8-A35D-16F99CB000DE}"/>
              </a:ext>
            </a:extLst>
          </p:cNvPr>
          <p:cNvGraphicFramePr>
            <a:graphicFrameLocks noGrp="1"/>
          </p:cNvGraphicFramePr>
          <p:nvPr>
            <p:extLst>
              <p:ext uri="{D42A27DB-BD31-4B8C-83A1-F6EECF244321}">
                <p14:modId xmlns:p14="http://schemas.microsoft.com/office/powerpoint/2010/main" val="2535733365"/>
              </p:ext>
            </p:extLst>
          </p:nvPr>
        </p:nvGraphicFramePr>
        <p:xfrm>
          <a:off x="907050" y="1330549"/>
          <a:ext cx="10653746" cy="5048986"/>
        </p:xfrm>
        <a:graphic>
          <a:graphicData uri="http://schemas.openxmlformats.org/drawingml/2006/table">
            <a:tbl>
              <a:tblPr firstRow="1" bandRow="1">
                <a:tableStyleId>{073A0DAA-6AF3-43AB-8588-CEC1D06C72B9}</a:tableStyleId>
              </a:tblPr>
              <a:tblGrid>
                <a:gridCol w="1520357">
                  <a:extLst>
                    <a:ext uri="{9D8B030D-6E8A-4147-A177-3AD203B41FA5}">
                      <a16:colId xmlns:a16="http://schemas.microsoft.com/office/drawing/2014/main" val="3762921846"/>
                    </a:ext>
                  </a:extLst>
                </a:gridCol>
                <a:gridCol w="9133389">
                  <a:extLst>
                    <a:ext uri="{9D8B030D-6E8A-4147-A177-3AD203B41FA5}">
                      <a16:colId xmlns:a16="http://schemas.microsoft.com/office/drawing/2014/main" val="2531063482"/>
                    </a:ext>
                  </a:extLst>
                </a:gridCol>
              </a:tblGrid>
              <a:tr h="159733">
                <a:tc>
                  <a:txBody>
                    <a:bodyPr/>
                    <a:lstStyle/>
                    <a:p>
                      <a:pPr algn="l"/>
                      <a:r>
                        <a:rPr lang="en-US" sz="1100" b="1" dirty="0">
                          <a:ln>
                            <a:noFill/>
                          </a:ln>
                          <a:solidFill>
                            <a:schemeClr val="bg1"/>
                          </a:solidFill>
                          <a:latin typeface="Century Gothic" panose="020B0502020202020204" pitchFamily="34" charset="0"/>
                        </a:rPr>
                        <a:t>Instructions and Notes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rgbClr val="34526B"/>
                          </a:solidFill>
                          <a:latin typeface="Century Gothic" panose="020B0502020202020204" pitchFamily="34" charset="0"/>
                        </a:rPr>
                        <a:t>This table provides the Template user with instructions specific to the policy  revision. When applicable, Online has provided additional guidance or best practice considerations to further inform organizational-specific updates.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603307996"/>
                  </a:ext>
                </a:extLst>
              </a:tr>
              <a:tr h="350458">
                <a:tc>
                  <a:txBody>
                    <a:bodyPr/>
                    <a:lstStyle/>
                    <a:p>
                      <a:pPr algn="l"/>
                      <a:r>
                        <a:rPr lang="en-US" sz="1100" b="1" dirty="0">
                          <a:ln>
                            <a:noFill/>
                          </a:ln>
                          <a:solidFill>
                            <a:schemeClr val="bg1"/>
                          </a:solidFill>
                          <a:latin typeface="Century Gothic" panose="020B0502020202020204" pitchFamily="34" charset="0"/>
                        </a:rPr>
                        <a:t>Purpose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kern="1200" dirty="0">
                          <a:solidFill>
                            <a:srgbClr val="34526B"/>
                          </a:solidFill>
                          <a:latin typeface="Century Gothic" panose="020B0502020202020204" pitchFamily="34" charset="0"/>
                          <a:ea typeface="+mn-ea"/>
                          <a:cs typeface="+mn-cs"/>
                        </a:rPr>
                        <a:t>This section is used to provide an introduction and background information and establish the need for the policy.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3039356800"/>
                  </a:ext>
                </a:extLst>
              </a:tr>
              <a:tr h="290268">
                <a:tc>
                  <a:txBody>
                    <a:bodyPr/>
                    <a:lstStyle/>
                    <a:p>
                      <a:pPr algn="l"/>
                      <a:r>
                        <a:rPr lang="en-US" sz="1100" b="1" dirty="0">
                          <a:ln>
                            <a:noFill/>
                          </a:ln>
                          <a:solidFill>
                            <a:schemeClr val="bg1"/>
                          </a:solidFill>
                          <a:latin typeface="Century Gothic" panose="020B0502020202020204" pitchFamily="34" charset="0"/>
                        </a:rPr>
                        <a:t>Scope</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kern="1200" dirty="0">
                          <a:solidFill>
                            <a:srgbClr val="34526B"/>
                          </a:solidFill>
                          <a:latin typeface="Century Gothic" panose="020B0502020202020204" pitchFamily="34" charset="0"/>
                          <a:ea typeface="+mn-ea"/>
                          <a:cs typeface="+mn-cs"/>
                        </a:rPr>
                        <a:t>This section establishes those who might be affected by the policy, and what may be excluded from the policy.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187323814"/>
                  </a:ext>
                </a:extLst>
              </a:tr>
              <a:tr h="627636">
                <a:tc>
                  <a:txBody>
                    <a:bodyPr/>
                    <a:lstStyle/>
                    <a:p>
                      <a:pPr algn="l"/>
                      <a:r>
                        <a:rPr lang="en-US" sz="1100" b="1" dirty="0">
                          <a:ln>
                            <a:noFill/>
                          </a:ln>
                          <a:solidFill>
                            <a:schemeClr val="bg1"/>
                          </a:solidFill>
                          <a:latin typeface="Century Gothic" panose="020B0502020202020204" pitchFamily="34" charset="0"/>
                        </a:rPr>
                        <a:t>Policy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algn="l"/>
                      <a:r>
                        <a:rPr lang="en-US" sz="1100" dirty="0">
                          <a:solidFill>
                            <a:srgbClr val="34526B"/>
                          </a:solidFill>
                          <a:latin typeface="Century Gothic" panose="020B0502020202020204" pitchFamily="34" charset="0"/>
                        </a:rPr>
                        <a:t>This section provides suggested policy statements and content. Due to the detailed nature of some of the regulations, this sometimes results in very detailed policy statements. Given the variation across organizations, several policy statements are highlighted in red font to identify options for organization consideration. Template users should understand their overall regulatory landscape and requirements needed prior to making substantive changes to the policy sections.</a:t>
                      </a:r>
                      <a:endParaRPr lang="en-US" sz="1100" b="1" i="1" dirty="0">
                        <a:ln>
                          <a:noFill/>
                        </a:ln>
                        <a:solidFill>
                          <a:srgbClr val="4A5267"/>
                        </a:solidFill>
                        <a:latin typeface="Century Gothic" panose="020B0502020202020204" pitchFamily="34" charset="0"/>
                      </a:endParaRP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165020208"/>
                  </a:ext>
                </a:extLst>
              </a:tr>
              <a:tr h="627636">
                <a:tc>
                  <a:txBody>
                    <a:bodyPr/>
                    <a:lstStyle/>
                    <a:p>
                      <a:pPr algn="l"/>
                      <a:r>
                        <a:rPr lang="en-US" sz="1100" b="1" dirty="0">
                          <a:ln>
                            <a:noFill/>
                          </a:ln>
                          <a:solidFill>
                            <a:schemeClr val="bg1"/>
                          </a:solidFill>
                          <a:latin typeface="Century Gothic" panose="020B0502020202020204" pitchFamily="34" charset="0"/>
                        </a:rPr>
                        <a:t>Responsibility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34526B"/>
                          </a:solidFill>
                          <a:latin typeface="Century Gothic" panose="020B0502020202020204" pitchFamily="34" charset="0"/>
                        </a:rPr>
                        <a:t>This section generally outlines high level roles accountable for the policy and the high-level responsibilities those roles have in supporting the policy. Generic titles for personnel responsible for implementing the policy should be listed to reduce the need to update if named staff leave the position. Detailed actions by roles should be further outlined in supporting procedures.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3854524816"/>
                  </a:ext>
                </a:extLst>
              </a:tr>
              <a:tr h="435642">
                <a:tc>
                  <a:txBody>
                    <a:bodyPr/>
                    <a:lstStyle/>
                    <a:p>
                      <a:pPr algn="l"/>
                      <a:r>
                        <a:rPr lang="en-US" sz="1100" b="1" dirty="0">
                          <a:ln>
                            <a:noFill/>
                          </a:ln>
                          <a:solidFill>
                            <a:schemeClr val="bg1"/>
                          </a:solidFill>
                          <a:latin typeface="Century Gothic" panose="020B0502020202020204" pitchFamily="34" charset="0"/>
                        </a:rPr>
                        <a:t>Exceptions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34526B"/>
                          </a:solidFill>
                          <a:latin typeface="Century Gothic" panose="020B0502020202020204" pitchFamily="34" charset="0"/>
                        </a:rPr>
                        <a:t>This section provides a sample method for allowing and documenting exceptions to the policy. This section should be revised to reflect each organization’s specific exception process.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409911605"/>
                  </a:ext>
                </a:extLst>
              </a:tr>
              <a:tr h="524916">
                <a:tc>
                  <a:txBody>
                    <a:bodyPr/>
                    <a:lstStyle/>
                    <a:p>
                      <a:pPr algn="l"/>
                      <a:r>
                        <a:rPr lang="en-US" sz="1100" b="1" dirty="0">
                          <a:ln>
                            <a:noFill/>
                          </a:ln>
                          <a:solidFill>
                            <a:schemeClr val="bg1"/>
                          </a:solidFill>
                          <a:latin typeface="Century Gothic" panose="020B0502020202020204" pitchFamily="34" charset="0"/>
                        </a:rPr>
                        <a:t>Compliance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34526B"/>
                          </a:solidFill>
                          <a:latin typeface="Century Gothic" panose="020B0502020202020204" pitchFamily="34" charset="0"/>
                        </a:rPr>
                        <a:t>This section provides a sample policy compliance statement for consideration. This section should be revised to reflect each organization’s needs.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253229893"/>
                  </a:ext>
                </a:extLst>
              </a:tr>
              <a:tr h="329609">
                <a:tc>
                  <a:txBody>
                    <a:bodyPr/>
                    <a:lstStyle/>
                    <a:p>
                      <a:pPr algn="l"/>
                      <a:r>
                        <a:rPr lang="en-US" sz="1100" b="1" dirty="0">
                          <a:ln>
                            <a:noFill/>
                          </a:ln>
                          <a:solidFill>
                            <a:schemeClr val="bg1"/>
                          </a:solidFill>
                          <a:latin typeface="Century Gothic" panose="020B0502020202020204" pitchFamily="34" charset="0"/>
                        </a:rPr>
                        <a:t>Applicable Laws, Regulations/</a:t>
                      </a:r>
                    </a:p>
                    <a:p>
                      <a:pPr algn="l"/>
                      <a:r>
                        <a:rPr lang="en-US" sz="1100" b="1" dirty="0">
                          <a:ln>
                            <a:noFill/>
                          </a:ln>
                          <a:solidFill>
                            <a:schemeClr val="bg1"/>
                          </a:solidFill>
                          <a:latin typeface="Century Gothic" panose="020B0502020202020204" pitchFamily="34" charset="0"/>
                        </a:rPr>
                        <a:t>Requirements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34526B"/>
                          </a:solidFill>
                          <a:latin typeface="Century Gothic" panose="020B0502020202020204" pitchFamily="34" charset="0"/>
                        </a:rPr>
                        <a:t>This section lists applicable regulatory references and best practice standards considered in the policy creation.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3314537649"/>
                  </a:ext>
                </a:extLst>
              </a:tr>
              <a:tr h="329609">
                <a:tc>
                  <a:txBody>
                    <a:bodyPr/>
                    <a:lstStyle/>
                    <a:p>
                      <a:pPr algn="l"/>
                      <a:r>
                        <a:rPr lang="en-US" sz="1100" b="1" dirty="0">
                          <a:ln>
                            <a:noFill/>
                          </a:ln>
                          <a:solidFill>
                            <a:schemeClr val="bg1"/>
                          </a:solidFill>
                          <a:latin typeface="Century Gothic" panose="020B0502020202020204" pitchFamily="34" charset="0"/>
                        </a:rPr>
                        <a:t>Referenced Documents</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34526B"/>
                          </a:solidFill>
                          <a:latin typeface="Century Gothic" panose="020B0502020202020204" pitchFamily="34" charset="0"/>
                        </a:rPr>
                        <a:t>This table summarizes documents that are referenced throughout the policy template. Online has listed referenced documents included in the Library. Organizations will need to add any additional documents, such as titles to organizational-specific procedures or forms.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232668318"/>
                  </a:ext>
                </a:extLst>
              </a:tr>
              <a:tr h="442626">
                <a:tc>
                  <a:txBody>
                    <a:bodyPr/>
                    <a:lstStyle/>
                    <a:p>
                      <a:pPr algn="l"/>
                      <a:r>
                        <a:rPr lang="en-US" sz="1100" b="1" dirty="0">
                          <a:ln>
                            <a:noFill/>
                          </a:ln>
                          <a:solidFill>
                            <a:schemeClr val="bg1"/>
                          </a:solidFill>
                          <a:latin typeface="Century Gothic" panose="020B0502020202020204" pitchFamily="34" charset="0"/>
                        </a:rPr>
                        <a:t>Revision History</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rgbClr val="34526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34526B"/>
                          </a:solidFill>
                          <a:latin typeface="Century Gothic" panose="020B0502020202020204" pitchFamily="34" charset="0"/>
                        </a:rPr>
                        <a:t>This table captures the revision history of the template and should be used to document updates made throughout the lifecycle of the document. </a:t>
                      </a:r>
                    </a:p>
                  </a:txBody>
                  <a:tcPr>
                    <a:lnL w="6350" cap="flat" cmpd="sng" algn="ctr">
                      <a:solidFill>
                        <a:srgbClr val="4A5267">
                          <a:alpha val="20000"/>
                        </a:srgbClr>
                      </a:solidFill>
                      <a:prstDash val="solid"/>
                      <a:round/>
                      <a:headEnd type="none" w="med" len="med"/>
                      <a:tailEnd type="none" w="med" len="med"/>
                    </a:lnL>
                    <a:lnR w="6350" cap="flat" cmpd="sng" algn="ctr">
                      <a:solidFill>
                        <a:srgbClr val="4A5267">
                          <a:alpha val="20000"/>
                        </a:srgb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4A5267">
                          <a:alpha val="20000"/>
                        </a:srgb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2577048191"/>
                  </a:ext>
                </a:extLst>
              </a:tr>
            </a:tbl>
          </a:graphicData>
        </a:graphic>
      </p:graphicFrame>
      <p:pic>
        <p:nvPicPr>
          <p:cNvPr id="3" name="Picture 2">
            <a:extLst>
              <a:ext uri="{FF2B5EF4-FFF2-40B4-BE49-F238E27FC236}">
                <a16:creationId xmlns:a16="http://schemas.microsoft.com/office/drawing/2014/main" id="{6758B279-6190-2D2A-3D76-397AAE9451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9303" y="293232"/>
            <a:ext cx="1708225" cy="759600"/>
          </a:xfrm>
          <a:prstGeom prst="rect">
            <a:avLst/>
          </a:prstGeom>
        </p:spPr>
      </p:pic>
    </p:spTree>
    <p:extLst>
      <p:ext uri="{BB962C8B-B14F-4D97-AF65-F5344CB8AC3E}">
        <p14:creationId xmlns:p14="http://schemas.microsoft.com/office/powerpoint/2010/main" val="1416840224"/>
      </p:ext>
    </p:extLst>
  </p:cSld>
  <p:clrMapOvr>
    <a:masterClrMapping/>
  </p:clrMapOvr>
</p:sld>
</file>

<file path=ppt/theme/theme1.xml><?xml version="1.0" encoding="utf-8"?>
<a:theme xmlns:a="http://schemas.openxmlformats.org/drawingml/2006/main" name="Online_Business_Systems">
  <a:themeElements>
    <a:clrScheme name="Online Business Systems">
      <a:dk1>
        <a:srgbClr val="3A4762"/>
      </a:dk1>
      <a:lt1>
        <a:srgbClr val="FFFFFF"/>
      </a:lt1>
      <a:dk2>
        <a:srgbClr val="3A4762"/>
      </a:dk2>
      <a:lt2>
        <a:srgbClr val="F8F8F8"/>
      </a:lt2>
      <a:accent1>
        <a:srgbClr val="DC1F36"/>
      </a:accent1>
      <a:accent2>
        <a:srgbClr val="712670"/>
      </a:accent2>
      <a:accent3>
        <a:srgbClr val="D75928"/>
      </a:accent3>
      <a:accent4>
        <a:srgbClr val="5DA6D5"/>
      </a:accent4>
      <a:accent5>
        <a:srgbClr val="3E4861"/>
      </a:accent5>
      <a:accent6>
        <a:srgbClr val="E19D26"/>
      </a:accent6>
      <a:hlink>
        <a:srgbClr val="1E98DB"/>
      </a:hlink>
      <a:folHlink>
        <a:srgbClr val="1E98DB"/>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icyTemplateLibrary_UserGuide v1" id="{C03326ED-60FC-8049-A7B2-7DAC01228D22}" vid="{F2CAB238-62C0-544E-BF74-283C7D4136C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87509a7-0e1b-4029-b582-e9dcba5a99a2" xsi:nil="true"/>
    <lcf76f155ced4ddcb4097134ff3c332f xmlns="b3de5e35-d5b4-4c80-8dcd-d47ad2ddbd49">
      <Terms xmlns="http://schemas.microsoft.com/office/infopath/2007/PartnerControls"/>
    </lcf76f155ced4ddcb4097134ff3c332f>
    <SharedWithUsers xmlns="e87509a7-0e1b-4029-b582-e9dcba5a99a2">
      <UserInfo>
        <DisplayName>Keatley, Tyler</DisplayName>
        <AccountId>377</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0A21D0F67B4794381D90A94041E4158" ma:contentTypeVersion="16" ma:contentTypeDescription="Create a new document." ma:contentTypeScope="" ma:versionID="941e2c9f0d21538bfabda92e2dcc9ab8">
  <xsd:schema xmlns:xsd="http://www.w3.org/2001/XMLSchema" xmlns:xs="http://www.w3.org/2001/XMLSchema" xmlns:p="http://schemas.microsoft.com/office/2006/metadata/properties" xmlns:ns2="b3de5e35-d5b4-4c80-8dcd-d47ad2ddbd49" xmlns:ns3="e87509a7-0e1b-4029-b582-e9dcba5a99a2" targetNamespace="http://schemas.microsoft.com/office/2006/metadata/properties" ma:root="true" ma:fieldsID="2aed8cd8ba751ae112eead6c71f960fb" ns2:_="" ns3:_="">
    <xsd:import namespace="b3de5e35-d5b4-4c80-8dcd-d47ad2ddbd49"/>
    <xsd:import namespace="e87509a7-0e1b-4029-b582-e9dcba5a99a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de5e35-d5b4-4c80-8dcd-d47ad2ddbd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3d4eb59-fbf7-47a0-be4e-c2d69b07999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87509a7-0e1b-4029-b582-e9dcba5a99a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b886b1c-66a8-4576-88a1-288174c7458f}" ma:internalName="TaxCatchAll" ma:showField="CatchAllData" ma:web="e87509a7-0e1b-4029-b582-e9dcba5a99a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87DC420-9E46-4B42-A1F5-D7C384E2288D}">
  <ds:schemaRefs>
    <ds:schemaRef ds:uri="http://schemas.microsoft.com/sharepoint/v3/contenttype/forms"/>
  </ds:schemaRefs>
</ds:datastoreItem>
</file>

<file path=customXml/itemProps2.xml><?xml version="1.0" encoding="utf-8"?>
<ds:datastoreItem xmlns:ds="http://schemas.openxmlformats.org/officeDocument/2006/customXml" ds:itemID="{F310D9B8-D179-4FC0-B0E2-628DF5027844}">
  <ds:schemaRefs>
    <ds:schemaRef ds:uri="b3de5e35-d5b4-4c80-8dcd-d47ad2ddbd49"/>
    <ds:schemaRef ds:uri="e87509a7-0e1b-4029-b582-e9dcba5a99a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FEBEE12-5912-4A71-8CFD-E3521803EB04}">
  <ds:schemaRefs>
    <ds:schemaRef ds:uri="b3de5e35-d5b4-4c80-8dcd-d47ad2ddbd49"/>
    <ds:schemaRef ds:uri="e87509a7-0e1b-4029-b582-e9dcba5a99a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44559</TotalTime>
  <Words>6694</Words>
  <Application>Microsoft Macintosh PowerPoint</Application>
  <PresentationFormat>Widescreen</PresentationFormat>
  <Paragraphs>644</Paragraphs>
  <Slides>32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Century Gothic</vt:lpstr>
      <vt:lpstr>Calibri</vt:lpstr>
      <vt:lpstr>Online_Business_Systems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Bergman, Candace</cp:lastModifiedBy>
  <cp:revision>375</cp:revision>
  <dcterms:created xsi:type="dcterms:W3CDTF">2018-08-13T08:17:05Z</dcterms:created>
  <dcterms:modified xsi:type="dcterms:W3CDTF">2024-04-06T01:10:11Z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rms">
    <vt:lpwstr/>
  </property>
  <property fmtid="{D5CDD505-2E9C-101B-9397-08002B2CF9AE}" pid="3" name="ContentTypeId">
    <vt:lpwstr>0x01010020A21D0F67B4794381D90A94041E4158</vt:lpwstr>
  </property>
  <property fmtid="{D5CDD505-2E9C-101B-9397-08002B2CF9AE}" pid="4" name="MediaServiceImageTags">
    <vt:lpwstr/>
  </property>
</Properties>
</file>